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handoutMasterIdLst>
    <p:handoutMasterId r:id="rId24"/>
  </p:handoutMasterIdLst>
  <p:sldIdLst>
    <p:sldId id="287" r:id="rId2"/>
    <p:sldId id="375" r:id="rId3"/>
    <p:sldId id="384" r:id="rId4"/>
    <p:sldId id="383" r:id="rId5"/>
    <p:sldId id="386" r:id="rId6"/>
    <p:sldId id="388" r:id="rId7"/>
    <p:sldId id="382" r:id="rId8"/>
    <p:sldId id="385" r:id="rId9"/>
    <p:sldId id="381" r:id="rId10"/>
    <p:sldId id="389" r:id="rId11"/>
    <p:sldId id="390" r:id="rId12"/>
    <p:sldId id="380" r:id="rId13"/>
    <p:sldId id="379" r:id="rId14"/>
    <p:sldId id="378" r:id="rId15"/>
    <p:sldId id="377" r:id="rId16"/>
    <p:sldId id="376" r:id="rId17"/>
    <p:sldId id="391" r:id="rId18"/>
    <p:sldId id="392" r:id="rId19"/>
    <p:sldId id="393" r:id="rId20"/>
    <p:sldId id="394" r:id="rId21"/>
    <p:sldId id="260" r:id="rId22"/>
  </p:sldIdLst>
  <p:sldSz cx="9144000" cy="6858000" type="screen4x3"/>
  <p:notesSz cx="6665913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0">
          <p15:clr>
            <a:srgbClr val="A4A3A4"/>
          </p15:clr>
        </p15:guide>
        <p15:guide id="3" pos="20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1A6FFA-7F53-49AE-8C84-2885BAF8C5D7}" v="1093" dt="2021-07-03T15:46:18.1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97" autoAdjust="0"/>
    <p:restoredTop sz="94660"/>
  </p:normalViewPr>
  <p:slideViewPr>
    <p:cSldViewPr>
      <p:cViewPr varScale="1">
        <p:scale>
          <a:sx n="68" d="100"/>
          <a:sy n="68" d="100"/>
        </p:scale>
        <p:origin x="79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3240" y="-77"/>
      </p:cViewPr>
      <p:guideLst>
        <p:guide orient="horz" pos="3126"/>
        <p:guide pos="2100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874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452" y="0"/>
            <a:ext cx="2887874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A1F98-E9FC-4F44-AEC7-E9BA48B23C54}" type="datetimeFigureOut">
              <a:rPr lang="en-AU" smtClean="0"/>
              <a:pPr/>
              <a:t>4/07/2021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887874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452" y="9428164"/>
            <a:ext cx="2887874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EBACF-0377-436A-ABB7-B1F0500BF5E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874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6452" y="0"/>
            <a:ext cx="2887874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4392C-DB47-4F99-B84E-2CF73DC1C976}" type="datetimeFigureOut">
              <a:rPr lang="en-AU" smtClean="0"/>
              <a:pPr/>
              <a:t>4/07/2021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093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433" y="4714876"/>
            <a:ext cx="533304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887874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6452" y="9428164"/>
            <a:ext cx="2887874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34C7C-B5AA-4828-B5C2-C6A2BDFFEAE8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A6020-2063-4582-9F07-73CF2EAA8F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A459B9-6617-4612-8F11-49A528362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C11B1-C39A-4387-B06A-D669C20C9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71B5-C4C6-4A04-9E8E-66AD731D1E04}" type="datetime1">
              <a:rPr lang="en-AU" smtClean="0"/>
              <a:pPr/>
              <a:t>4/07/2021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E9282-A674-4EEB-AC69-C78D7BC66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48881-C771-46BF-8D94-E52BD6F80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1552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28F41-9FC4-4180-996E-CA3A51B5F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8F8CEF-46A4-4F39-AA89-3269DD8F61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B845A-C16D-4986-90F6-35935A61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03FF-FDF0-46CC-A4AB-5708AF83C45A}" type="datetime1">
              <a:rPr lang="en-AU" smtClean="0"/>
              <a:pPr/>
              <a:t>4/07/2021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F3272-D723-4103-8A9B-685C0DE93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02316-D479-417C-8231-CA0A1328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7988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61C45F-C588-4931-AC21-2722779BC1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7CDB61-C91B-4BEA-A6C7-A8A008732D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5FC6B-DB8E-42EC-9B93-514E8F111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98D8-1598-4200-8BDB-1F4D1F42E536}" type="datetime1">
              <a:rPr lang="en-AU" smtClean="0"/>
              <a:pPr/>
              <a:t>4/07/2021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25B93-3899-426A-B981-0C1751FAB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8A345-4230-4D31-B19A-0761EE2DF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1661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1750E-793E-4695-BA93-C95336D3F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CC0CD-2AB0-4C83-924F-CF4B358FC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6EEAA-03C7-4F44-ABF4-B7A90F255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C9520-0933-4B42-BF8A-B1CA80D6CC28}" type="datetime1">
              <a:rPr lang="en-AU" smtClean="0"/>
              <a:pPr/>
              <a:t>4/07/2021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0BA04-F116-4CE1-86C5-9B34A95A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1F679-3A2B-4977-B418-602E044F2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1025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3F10C-0EC4-4A3C-8106-A2EDFE1F7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8D61B0-6820-491D-8D22-648227CAC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2D0B3-DD49-4F2B-9A9E-B45B1BD34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F70C8-A8F0-4879-843E-8AAC2652C50A}" type="datetime1">
              <a:rPr lang="en-AU" smtClean="0"/>
              <a:pPr/>
              <a:t>4/07/2021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86A41-ADDD-4F36-9B64-FC0BFAB60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72050-7E6D-4CC6-8ACE-B23E94EC5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7921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5897B-520B-464C-AE48-6CFDFFBD2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A838B-2F9F-411A-BE19-5DE2E66CF1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616519-8BA4-49F3-A713-7087810563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1EACB2-F0CB-4A26-A4C9-EFB948FC4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07A-8C72-4678-8CE6-98044DE37C4D}" type="datetime1">
              <a:rPr lang="en-AU" smtClean="0"/>
              <a:pPr/>
              <a:t>4/07/2021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1D6EE4-1960-4E38-9A51-18FC6E71D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AA1AC1-50F2-4AD9-AE8B-C1A96853B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5582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A36DD-BF64-4289-AA16-3FF6FA5F4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6C5B5A-F8C4-458A-878A-97EACA523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B3F23A-9540-42D1-8554-BC8AC303DB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577B0E-064E-4085-8244-B132FDBCB4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0677AC-A120-44A4-A185-1C251DA800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884E20-CEFD-4F36-AA12-D377AD33D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E9C25-72C7-44A4-ADFD-2E9F00BF944B}" type="datetime1">
              <a:rPr lang="en-AU" smtClean="0"/>
              <a:pPr/>
              <a:t>4/07/2021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6279A3-6B87-41D3-978A-8A0349E6E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C774FB-DF47-4641-AA19-579395468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563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13772-9527-49F3-B24A-ED4201CE7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6B8DCC-75F1-47A9-9A3B-84E2B80A7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E8FB-2FDE-4229-BE97-A01C9F52CEC7}" type="datetime1">
              <a:rPr lang="en-AU" smtClean="0"/>
              <a:pPr/>
              <a:t>4/07/2021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2461F6-EF63-40EB-BAF0-57681A73D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9C0C2D-3D1B-4E79-B5BF-050AE7AF2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1008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0EAA40-EC4D-4765-9D4F-C2EA8509F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EDBAB-EFEB-41FD-8D3B-9FE2C59D489A}" type="datetime1">
              <a:rPr lang="en-AU" smtClean="0"/>
              <a:pPr/>
              <a:t>4/07/2021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5ABF1C-884B-4C2E-A382-72F917613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AD7F4F-72CA-4971-B837-353C644C4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2366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8E700-6A24-4DB7-BB3D-311BBD8A2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1692C-B8BC-4673-9079-CD1F7D70B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63F49C-5428-43E8-8F52-A9F7D7153E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1AB55F-24E0-4721-8827-04650278C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7B73-BD2F-4E48-97B7-9782436E6110}" type="datetime1">
              <a:rPr lang="en-AU" smtClean="0"/>
              <a:pPr/>
              <a:t>4/07/2021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45730C-1F87-4368-A85E-C7564BCC1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8D1D8C-7EE4-4765-8EE3-55A2FCC10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2311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84E39-9678-4EE1-A4A3-78F8EDF17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921250-4245-4C7A-B436-294460201A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726308-8E5E-473D-8D78-C47C77F2EE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D01530-36F3-4149-9D09-E1AD07A9B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D8F5-8D8F-4EB2-8CF2-1FC8B5745E97}" type="datetime1">
              <a:rPr lang="en-AU" smtClean="0"/>
              <a:pPr/>
              <a:t>4/07/2021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D46BC-88ED-4E89-97F3-37D45A92F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55CF8F-B8AD-4959-A167-1C530ADF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9689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5DAEAE-F0A7-4BFA-9AEC-6FDEA8EEC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78DBF4-C05C-40E4-87AC-CFCA7F923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2F54A-9732-4273-B7AA-E9F61FD306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842E6-30BF-45CF-8D16-FE9939D4465D}" type="datetime1">
              <a:rPr lang="en-AU" smtClean="0"/>
              <a:pPr/>
              <a:t>4/07/2021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9E30E-F739-4BED-835F-F656DBB685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3E5E1-0378-44C5-A6BC-E2D3541A2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295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450654"/>
          </a:xfrm>
        </p:spPr>
        <p:txBody>
          <a:bodyPr/>
          <a:lstStyle/>
          <a:p>
            <a:pPr algn="r"/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天國的挑戰</a:t>
            </a:r>
            <a:br>
              <a:rPr lang="en-AU" altLang="zh-TW" sz="6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40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馬太福音 </a:t>
            </a:r>
            <a:r>
              <a:rPr lang="en-US" altLang="zh-TW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9:35-10:4</a:t>
            </a:r>
            <a:endParaRPr lang="en-A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type="subTitle" idx="1"/>
          </p:nvPr>
        </p:nvSpPr>
        <p:spPr>
          <a:xfrm>
            <a:off x="785786" y="4071942"/>
            <a:ext cx="7772400" cy="1199704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zh-TW" altLang="en-US" sz="32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成偉邦傳道</a:t>
            </a:r>
            <a:endParaRPr lang="en-US" altLang="zh-TW" sz="32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r">
              <a:buNone/>
            </a:pP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4/7/2021 </a:t>
            </a:r>
            <a:r>
              <a:rPr lang="en-US" altLang="zh-TW" sz="24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4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雪梨華人基督</a:t>
            </a:r>
            <a:r>
              <a:rPr lang="zh-TW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教會</a:t>
            </a:r>
            <a:endParaRPr lang="en-US" altLang="zh-TW" sz="2400" b="1" dirty="0">
              <a:solidFill>
                <a:schemeClr val="tx1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en-US" altLang="zh-TW" sz="4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第二個比喻</a:t>
            </a:r>
            <a:endParaRPr lang="en-A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95851"/>
          </a:xfrm>
        </p:spPr>
        <p:txBody>
          <a:bodyPr>
            <a:noAutofit/>
          </a:bodyPr>
          <a:lstStyle/>
          <a:p>
            <a:pPr marL="514350" indent="-514350">
              <a:lnSpc>
                <a:spcPts val="43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 startAt="2"/>
            </a:pPr>
            <a:r>
              <a:rPr lang="zh-TW" altLang="en-US" sz="35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莊稼已經熟了，但工人太少</a:t>
            </a:r>
            <a:br>
              <a:rPr lang="en-AU" alt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當莊稼成熟了，而又沒有人去收割會怎樣呢？莊稼會落在地上，都沒有人去收的話，就會</a:t>
            </a:r>
            <a:r>
              <a:rPr lang="zh-TW" altLang="en-US" sz="3500" b="1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開始腐爛</a:t>
            </a:r>
            <a:r>
              <a:rPr lang="zh-TW" altLang="en-US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了，之後就再不成莊稼了。作農夫的都知道，</a:t>
            </a:r>
            <a:r>
              <a:rPr lang="zh-TW" altLang="en-US" sz="3500" b="1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時機一到就不可以等</a:t>
            </a:r>
            <a:r>
              <a:rPr lang="zh-TW" altLang="en-US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，否則後果</a:t>
            </a:r>
            <a:r>
              <a:rPr lang="en-US" alt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.....</a:t>
            </a:r>
            <a:r>
              <a:rPr lang="zh-TW" altLang="en-US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！所以耶穌說：時候到了，快快的去收割！</a:t>
            </a:r>
            <a:endParaRPr lang="en-AU" sz="28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7636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《</a:t>
            </a:r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號角</a:t>
            </a:r>
            <a:r>
              <a:rPr lang="en-US" altLang="zh-TW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》</a:t>
            </a:r>
            <a:r>
              <a:rPr lang="en-US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2018 </a:t>
            </a:r>
            <a:r>
              <a:rPr lang="zh-TW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年 </a:t>
            </a:r>
            <a:r>
              <a:rPr lang="en-US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3 </a:t>
            </a:r>
            <a:r>
              <a:rPr lang="zh-TW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月號</a:t>
            </a:r>
            <a:endParaRPr lang="en-A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84784"/>
            <a:ext cx="8496944" cy="523669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從中國 </a:t>
            </a: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香港</a:t>
            </a: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來的基督徒，希望建立一間沒有宗派背景的教會，因此 </a:t>
            </a:r>
            <a:r>
              <a:rPr lang="en-US" altLang="zh-TW" sz="3500" b="1" dirty="0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60 </a:t>
            </a:r>
            <a:r>
              <a:rPr lang="zh-TW" altLang="en-US" sz="3500" b="1" dirty="0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年代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在北岸</a:t>
            </a:r>
            <a:r>
              <a:rPr lang="zh-TW" altLang="en-US" sz="3500" b="1" dirty="0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美信坡成立了雪梨華人基督教會。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該教會於</a:t>
            </a: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1978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年在內西區開設植堂，創立西雪梨華人基督教會</a:t>
            </a: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(1982)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，現在已發展成兩文（中英）三語（粵語、普通話及英語）</a:t>
            </a: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500" b="1" dirty="0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該教會 </a:t>
            </a:r>
            <a:r>
              <a:rPr lang="en-US" altLang="zh-TW" sz="3500" b="1" dirty="0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500" b="1" dirty="0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雪梨華人基督教會</a:t>
            </a:r>
            <a:r>
              <a:rPr lang="en-US" altLang="zh-TW" sz="3500" b="1" dirty="0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500" b="1" dirty="0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開設多間植堂，發展成熟後轉為獨立運作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</a:t>
            </a:r>
            <a:r>
              <a:rPr lang="zh-TW" altLang="en-US" sz="3500" b="1" dirty="0">
                <a:highlight>
                  <a:srgbClr val="00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這是過去 </a:t>
            </a:r>
            <a:r>
              <a:rPr lang="en-US" altLang="zh-TW" sz="3500" b="1" dirty="0">
                <a:highlight>
                  <a:srgbClr val="00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30</a:t>
            </a:r>
            <a:r>
              <a:rPr lang="zh-TW" altLang="en-US" sz="3500" b="1" dirty="0">
                <a:highlight>
                  <a:srgbClr val="00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年間發展非常快，沒有宗派背景的獨立教會。</a:t>
            </a:r>
            <a:endParaRPr lang="en-US" altLang="zh-TW" sz="3500" b="1" dirty="0">
              <a:highlight>
                <a:srgbClr val="00FF00"/>
              </a:highligh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4802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CCC </a:t>
            </a:r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的策略 </a:t>
            </a:r>
            <a:r>
              <a:rPr lang="en-US" altLang="zh-TW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– </a:t>
            </a:r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繼續植堂</a:t>
            </a:r>
            <a:endParaRPr lang="en-A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6792"/>
            <a:ext cx="7886700" cy="5164683"/>
          </a:xfrm>
        </p:spPr>
        <p:txBody>
          <a:bodyPr>
            <a:normAutofit/>
          </a:bodyPr>
          <a:lstStyle/>
          <a:p>
            <a:pPr marL="444500" indent="-444500">
              <a:lnSpc>
                <a:spcPts val="44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WSCCC (1982 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年獨立</a:t>
            </a: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pPr marL="444500" indent="-444500">
              <a:lnSpc>
                <a:spcPts val="44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NDCCC (1986 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年展開事工</a:t>
            </a: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) </a:t>
            </a:r>
          </a:p>
          <a:p>
            <a:pPr marL="444500" indent="-444500">
              <a:lnSpc>
                <a:spcPts val="44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ESACCC (1986 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年成立</a:t>
            </a: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pPr marL="444500" indent="-444500">
              <a:lnSpc>
                <a:spcPts val="44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CCCCC (1987 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年成立</a:t>
            </a: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)</a:t>
            </a:r>
            <a:endParaRPr lang="en-AU" altLang="zh-TW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444500" indent="-444500">
              <a:lnSpc>
                <a:spcPts val="44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CCCHD (1992 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年成立</a:t>
            </a: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pPr marL="444500" indent="-444500">
              <a:lnSpc>
                <a:spcPts val="44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SWCCC (2009 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成立</a:t>
            </a: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)</a:t>
            </a:r>
            <a:endParaRPr lang="en-AU" altLang="zh-TW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444500" indent="-444500">
              <a:lnSpc>
                <a:spcPts val="44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Redeemer City Church (2020 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成為堂會</a:t>
            </a: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5858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NDCCC </a:t>
            </a:r>
            <a:r>
              <a:rPr lang="en-US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(1986</a:t>
            </a:r>
            <a:r>
              <a:rPr lang="zh-TW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年事工展開</a:t>
            </a:r>
            <a:r>
              <a:rPr lang="en-US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)</a:t>
            </a:r>
            <a:endParaRPr lang="en-A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4784"/>
            <a:ext cx="7886700" cy="5236691"/>
          </a:xfrm>
        </p:spPr>
        <p:txBody>
          <a:bodyPr>
            <a:noAutofit/>
          </a:bodyPr>
          <a:lstStyle/>
          <a:p>
            <a:pPr marL="444500" indent="-444500">
              <a:lnSpc>
                <a:spcPts val="44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1986 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年粵語堂有感移民潮的來臨，差了大部份弟兄姊妹前去建堂</a:t>
            </a:r>
            <a:endParaRPr lang="en-AU" altLang="zh-TW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444500" indent="-444500">
              <a:lnSpc>
                <a:spcPts val="4400"/>
              </a:lnSpc>
              <a:spcBef>
                <a:spcPts val="0"/>
              </a:spcBef>
              <a:spcAft>
                <a:spcPts val="2400"/>
              </a:spcAft>
            </a:pP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只餘下</a:t>
            </a:r>
            <a:r>
              <a:rPr lang="en-US" altLang="zh-TW" sz="3500" b="1" dirty="0">
                <a:solidFill>
                  <a:srgbClr val="7030A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13</a:t>
            </a:r>
            <a:r>
              <a:rPr lang="zh-TW" altLang="en-US" sz="3500" b="1" dirty="0">
                <a:solidFill>
                  <a:srgbClr val="7030A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人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於 </a:t>
            </a: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CCC 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繼續粵語堂發展</a:t>
            </a:r>
            <a:endParaRPr lang="en-AU" altLang="zh-TW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444500" indent="-444500">
              <a:lnSpc>
                <a:spcPts val="4400"/>
              </a:lnSpc>
              <a:spcBef>
                <a:spcPts val="0"/>
              </a:spcBef>
              <a:spcAft>
                <a:spcPts val="2400"/>
              </a:spcAft>
            </a:pP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而北雪梨華人基督教會</a:t>
            </a: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(ND)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，今天已發展到近</a:t>
            </a: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500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人聚會了。</a:t>
            </a:r>
            <a:endParaRPr lang="en-US" altLang="zh-TW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6297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50 </a:t>
            </a:r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周年特刊</a:t>
            </a:r>
            <a:r>
              <a:rPr lang="en-US" altLang="zh-TW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《</a:t>
            </a:r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同心邁進</a:t>
            </a:r>
            <a:r>
              <a:rPr lang="en-US" altLang="zh-TW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》</a:t>
            </a:r>
            <a:endParaRPr lang="en-AU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556792"/>
            <a:ext cx="8496944" cy="5040559"/>
          </a:xfrm>
        </p:spPr>
        <p:txBody>
          <a:bodyPr>
            <a:normAutofit/>
          </a:bodyPr>
          <a:lstStyle/>
          <a:p>
            <a:pPr mar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zh-TW" altLang="en-US" sz="3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在</a:t>
            </a:r>
            <a:r>
              <a:rPr lang="zh-TW" altLang="en-US" sz="3400" b="1" dirty="0">
                <a:solidFill>
                  <a:srgbClr val="7030A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二十世紀的結束</a:t>
            </a:r>
            <a:r>
              <a:rPr lang="zh-TW" altLang="en-US" sz="3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3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CCC</a:t>
            </a:r>
            <a:r>
              <a:rPr lang="zh-TW" altLang="en-US" sz="3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美信坡母會每周平均有</a:t>
            </a:r>
            <a:r>
              <a:rPr lang="zh-TW" altLang="en-US" sz="3400" b="1" dirty="0">
                <a:solidFill>
                  <a:srgbClr val="7030A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超過八百名成年人參加主日崇拜</a:t>
            </a:r>
            <a:r>
              <a:rPr lang="zh-TW" altLang="en-US" sz="3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，當中包括三堂英語崇拜，一堂雙語崇拜，一堂粵語崇拜和一堂國語崇拜。若把 </a:t>
            </a:r>
            <a:r>
              <a:rPr lang="en-US" altLang="zh-TW" sz="3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兒童</a:t>
            </a:r>
            <a:r>
              <a:rPr lang="en-US" altLang="zh-TW" sz="3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主日學生都計算在內，</a:t>
            </a:r>
            <a:r>
              <a:rPr lang="en-US" altLang="zh-TW" sz="3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CCC </a:t>
            </a:r>
            <a:r>
              <a:rPr lang="zh-TW" altLang="en-US" sz="3400" b="1" dirty="0">
                <a:solidFill>
                  <a:srgbClr val="7030A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每周大約有接近一千人聚會</a:t>
            </a:r>
            <a:r>
              <a:rPr lang="zh-TW" altLang="en-US" sz="3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。在</a:t>
            </a:r>
            <a:r>
              <a:rPr lang="zh-TW" altLang="en-US" sz="3400" b="1" dirty="0">
                <a:highlight>
                  <a:srgbClr val="00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二十一世紀初</a:t>
            </a:r>
            <a:r>
              <a:rPr lang="zh-TW" altLang="en-US" sz="3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3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 </a:t>
            </a:r>
            <a:r>
              <a:rPr lang="zh-TW" altLang="en-US" sz="3400" b="1" dirty="0">
                <a:highlight>
                  <a:srgbClr val="00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粵語堂人數有輕微下降，主要是因為九七回歸後，香港政局穩定，有好些會友決定回流。</a:t>
            </a:r>
            <a:r>
              <a:rPr lang="en-US" altLang="zh-TW" sz="2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(46 </a:t>
            </a:r>
            <a:r>
              <a:rPr lang="zh-TW" altLang="en-US" sz="2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頁</a:t>
            </a:r>
            <a:r>
              <a:rPr lang="en-US" altLang="zh-TW" sz="2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3487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73" y="99094"/>
            <a:ext cx="3728771" cy="1726531"/>
          </a:xfrm>
        </p:spPr>
        <p:txBody>
          <a:bodyPr>
            <a:normAutofit/>
          </a:bodyPr>
          <a:lstStyle/>
          <a:p>
            <a:pPr algn="ctr"/>
            <a:r>
              <a:rPr lang="en-AU" altLang="zh-TW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2021 </a:t>
            </a:r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年 中</a:t>
            </a:r>
            <a:br>
              <a:rPr lang="en-AU" altLang="zh-TW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香港機場</a:t>
            </a:r>
            <a:endParaRPr lang="en-AU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2400"/>
              </a:spcAft>
              <a:buNone/>
            </a:pPr>
            <a:endParaRPr lang="en-US" altLang="zh-TW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15</a:t>
            </a:fld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400AFF-146C-40F8-BD98-4EED09CE6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136524"/>
            <a:ext cx="4752528" cy="31683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B74EA5-E196-4742-9FB8-5E7BF6916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6113" y="3085052"/>
            <a:ext cx="3475694" cy="37558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7B9C81-4AD0-47CB-BC83-D1E2847FF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5" y="1635392"/>
            <a:ext cx="4147974" cy="2759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16D0BE-F890-49EC-A96A-F9B5576947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08" y="3747330"/>
            <a:ext cx="4285525" cy="311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637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群體的挑戰 </a:t>
            </a:r>
            <a:r>
              <a:rPr lang="en-US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馬太 </a:t>
            </a:r>
            <a:r>
              <a:rPr lang="en-US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10:2-4)</a:t>
            </a:r>
            <a:endParaRPr lang="en-A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191822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altLang="zh-TW" sz="3500" baseline="30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 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這十二使徒的名：頭一個叫西門，又稱</a:t>
            </a:r>
            <a:r>
              <a:rPr lang="zh-TW" altLang="en-US" sz="3500" b="1" dirty="0">
                <a:highlight>
                  <a:srgbClr val="00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彼得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，還有他兄弟</a:t>
            </a:r>
            <a:r>
              <a:rPr lang="zh-TW" altLang="en-US" sz="3500" b="1" dirty="0">
                <a:highlight>
                  <a:srgbClr val="00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安得烈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，西庇太的兒子雅各和</a:t>
            </a:r>
            <a:r>
              <a:rPr lang="zh-TW" altLang="en-US" sz="3500" b="1" dirty="0">
                <a:highlight>
                  <a:srgbClr val="00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雅各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的兄弟</a:t>
            </a:r>
            <a:r>
              <a:rPr lang="zh-TW" altLang="en-US" sz="3500" b="1" dirty="0">
                <a:highlight>
                  <a:srgbClr val="00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約翰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3500" baseline="30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3 </a:t>
            </a:r>
            <a:r>
              <a:rPr lang="zh-TW" altLang="en-US" sz="3500" b="1" dirty="0">
                <a:solidFill>
                  <a:srgbClr val="FFFF00"/>
                </a:solidFill>
                <a:highlight>
                  <a:srgbClr val="00008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腓力和巴多羅買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3500" b="1" dirty="0">
                <a:highlight>
                  <a:srgbClr val="00FF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多馬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和</a:t>
            </a:r>
            <a:r>
              <a:rPr lang="zh-TW" altLang="en-US" sz="3500" b="1" dirty="0">
                <a:solidFill>
                  <a:srgbClr val="7030A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稅吏馬太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，亞勒腓的兒子雅各，和達太，</a:t>
            </a:r>
            <a:r>
              <a:rPr lang="en-US" altLang="zh-TW" sz="3500" baseline="30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4 </a:t>
            </a:r>
            <a:r>
              <a:rPr lang="zh-TW" altLang="en-US" sz="3500" b="1" dirty="0">
                <a:highlight>
                  <a:srgbClr val="C0C0C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奮銳黨的西門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，還有賣耶穌的加略人猶大。</a:t>
            </a:r>
            <a:endParaRPr lang="en-US" altLang="zh-TW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8195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群體的挑戰 </a:t>
            </a:r>
            <a:r>
              <a:rPr lang="en-US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馬太 </a:t>
            </a:r>
            <a:r>
              <a:rPr lang="en-US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10:2-4)</a:t>
            </a:r>
            <a:endParaRPr lang="en-A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191822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稅吏馬太 </a:t>
            </a: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– </a:t>
            </a:r>
            <a:r>
              <a:rPr lang="zh-TW" altLang="en-US" sz="3500" b="1" dirty="0">
                <a:solidFill>
                  <a:schemeClr val="accent1">
                    <a:lumMod val="75000"/>
                  </a:schemeClr>
                </a:solidFill>
                <a:highlight>
                  <a:srgbClr val="C0C0C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建制派，親羅馬政府</a:t>
            </a:r>
            <a:endParaRPr lang="en-AU" altLang="zh-TW" sz="3500" b="1" dirty="0">
              <a:solidFill>
                <a:schemeClr val="accent1">
                  <a:lumMod val="75000"/>
                </a:schemeClr>
              </a:solidFill>
              <a:highlight>
                <a:srgbClr val="C0C0C0"/>
              </a:highligh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135313" indent="-3135313">
              <a:lnSpc>
                <a:spcPct val="100000"/>
              </a:lnSpc>
              <a:spcAft>
                <a:spcPts val="2400"/>
              </a:spcAft>
              <a:buNone/>
            </a:pP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奮銳黨的西門 </a:t>
            </a: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– 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堅決</a:t>
            </a:r>
            <a:r>
              <a:rPr lang="zh-TW" altLang="en-US" sz="3500" b="1" dirty="0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反對羅馬統治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，自認是猶太律法及</a:t>
            </a:r>
            <a:r>
              <a:rPr lang="zh-TW" altLang="en-US" sz="3500" b="1" dirty="0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猶太民族生活的捍衛者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，他們是會殺死親羅馬人的反對派，</a:t>
            </a:r>
            <a:r>
              <a:rPr lang="zh-TW" altLang="en-US" sz="3500" b="1" dirty="0">
                <a:solidFill>
                  <a:srgbClr val="FFFF00"/>
                </a:solidFill>
                <a:highlight>
                  <a:srgbClr val="0000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相當激進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506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FF36C-BC55-41A6-91B5-798230C21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不同的十二門徒</a:t>
            </a:r>
            <a:r>
              <a:rPr lang="en-US" altLang="zh-TW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……</a:t>
            </a:r>
            <a:endParaRPr lang="en-AU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0885D-A7E0-4908-B409-17F5BD4F3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zh-TW" altLang="en-US" sz="35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十二名門徒</a:t>
            </a:r>
            <a:endParaRPr lang="en-AU" altLang="zh-TW" sz="35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787400" lvl="1" indent="-4445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zh-TW" alt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不同的階層、不同的工作、不同的教育背景、不同的氣質，甚至不同政治立場，</a:t>
            </a:r>
            <a:endParaRPr lang="en-AU" altLang="zh-TW" sz="3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787400" lvl="1" indent="-4445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zh-TW" alt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因耶穌基督福音的緣故，可以一起傳揚天國的福音，一起事奉主。</a:t>
            </a:r>
            <a:endParaRPr lang="en-AU" sz="3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D198EE-4782-4789-B1FA-75736F661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8530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56193-55D5-4893-986F-0698DF810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119814" cy="1325563"/>
          </a:xfrm>
        </p:spPr>
        <p:txBody>
          <a:bodyPr/>
          <a:lstStyle/>
          <a:p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Road Less Travelled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(by S</a:t>
            </a:r>
            <a:r>
              <a:rPr lang="en-AU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cott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Peck)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A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5C7B9-931B-478C-916B-505637FA4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8335838" cy="4667249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A63956-E680-4EC8-98A2-6240C1133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19</a:t>
            </a:fld>
            <a:endParaRPr lang="en-A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531824-E110-4EB4-A07B-4F6AE5409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509761"/>
            <a:ext cx="9073500" cy="508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424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馬太福音 </a:t>
            </a:r>
            <a:r>
              <a:rPr lang="en-US" altLang="zh-TW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9:35 – 10:4</a:t>
            </a:r>
            <a:endParaRPr lang="en-AU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Aft>
                <a:spcPts val="2400"/>
              </a:spcAft>
              <a:buFont typeface="+mj-lt"/>
              <a:buAutoNum type="arabicPeriod"/>
            </a:pP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福音的挑戰 </a:t>
            </a: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(9:35)</a:t>
            </a:r>
          </a:p>
          <a:p>
            <a:pPr marL="457200" indent="-457200">
              <a:lnSpc>
                <a:spcPct val="100000"/>
              </a:lnSpc>
              <a:spcAft>
                <a:spcPts val="2400"/>
              </a:spcAft>
              <a:buFont typeface="+mj-lt"/>
              <a:buAutoNum type="arabicPeriod"/>
            </a:pP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現實的挑戰 </a:t>
            </a: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(9:36-37)</a:t>
            </a:r>
          </a:p>
          <a:p>
            <a:pPr marL="457200" indent="-457200">
              <a:lnSpc>
                <a:spcPct val="100000"/>
              </a:lnSpc>
              <a:spcAft>
                <a:spcPts val="2400"/>
              </a:spcAft>
              <a:buFont typeface="+mj-lt"/>
              <a:buAutoNum type="arabicPeriod"/>
            </a:pP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群體的挑戰 </a:t>
            </a: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(10:2-4)</a:t>
            </a:r>
          </a:p>
          <a:p>
            <a:pPr marL="457200" indent="-457200">
              <a:lnSpc>
                <a:spcPct val="100000"/>
              </a:lnSpc>
              <a:spcAft>
                <a:spcPts val="2400"/>
              </a:spcAft>
              <a:buFont typeface="+mj-lt"/>
              <a:buAutoNum type="arabicPeriod"/>
            </a:pP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總結 </a:t>
            </a: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(9:38)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0429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FF36C-BC55-41A6-91B5-798230C21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祈禱求神打發人去？</a:t>
            </a:r>
            <a:endParaRPr lang="en-AU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0885D-A7E0-4908-B409-17F5BD4F3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26383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zh-TW" altLang="en-US" sz="35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於是</a:t>
            </a:r>
            <a:r>
              <a:rPr lang="en-US" altLang="zh-TW" sz="35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35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耶穌</a:t>
            </a:r>
            <a:r>
              <a:rPr lang="en-US" altLang="zh-TW" sz="35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r>
              <a:rPr lang="zh-TW" altLang="en-US" sz="35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對門徒說：「要收的莊稼多，做工的人少。所以，</a:t>
            </a:r>
            <a:r>
              <a:rPr lang="zh-TW" altLang="en-US" sz="3500" b="1" dirty="0">
                <a:solidFill>
                  <a:srgbClr val="7030A0"/>
                </a:solidFill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你們當求莊稼的主打發工人出去收他的莊稼</a:t>
            </a:r>
            <a:r>
              <a:rPr lang="zh-TW" altLang="en-US" sz="35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。」</a:t>
            </a:r>
            <a:r>
              <a:rPr lang="en-US" altLang="zh-TW" sz="2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馬太</a:t>
            </a:r>
            <a:r>
              <a:rPr lang="en-US" altLang="zh-TW" sz="2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9:37-38)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tabLst>
                <a:tab pos="5381625" algn="l"/>
              </a:tabLst>
            </a:pPr>
            <a:endParaRPr lang="en-AU" altLang="zh-TW" sz="35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tabLst>
                <a:tab pos="5381625" algn="l"/>
              </a:tabLst>
            </a:pPr>
            <a:r>
              <a:rPr lang="zh-TW" altLang="en-US" sz="3500" b="1" dirty="0">
                <a:highlight>
                  <a:srgbClr val="00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耶穌差這十二個人去</a:t>
            </a:r>
            <a:r>
              <a:rPr lang="zh-TW" altLang="en-US" sz="35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，吩咐他們說：</a:t>
            </a:r>
            <a:r>
              <a:rPr lang="en-US" altLang="zh-TW" sz="35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……</a:t>
            </a:r>
            <a:br>
              <a:rPr lang="en-US" altLang="zh-TW" sz="35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en-US" altLang="zh-TW" sz="35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</a:t>
            </a:r>
            <a:r>
              <a:rPr lang="en-US" altLang="zh-TW" sz="2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	(</a:t>
            </a:r>
            <a:r>
              <a:rPr lang="zh-TW" altLang="en-US" sz="2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馬太</a:t>
            </a:r>
            <a:r>
              <a:rPr lang="en-US" altLang="zh-TW" sz="2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10:5)</a:t>
            </a:r>
            <a:endParaRPr lang="en-US" sz="26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en-AU" sz="35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D198EE-4782-4789-B1FA-75736F661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16935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9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完</a:t>
            </a:r>
            <a:endParaRPr lang="en-AU" sz="96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21</a:t>
            </a:fld>
            <a:endParaRPr lang="en-A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福音的挑戰 </a:t>
            </a:r>
            <a:r>
              <a:rPr lang="en-US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馬太 </a:t>
            </a:r>
            <a:r>
              <a:rPr lang="en-US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9:35)</a:t>
            </a:r>
            <a:endParaRPr lang="en-A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4784"/>
            <a:ext cx="8335838" cy="5373216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Aft>
                <a:spcPts val="2400"/>
              </a:spcAft>
              <a:buFont typeface="+mj-lt"/>
              <a:buAutoNum type="arabicPeriod"/>
            </a:pP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耶穌</a:t>
            </a:r>
            <a:r>
              <a:rPr lang="zh-TW" altLang="en-US" sz="3500" b="1" dirty="0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傳天國的福音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：</a:t>
            </a:r>
            <a:br>
              <a:rPr lang="en-AU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5-7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章登山寶訓中，耶穌告訴了我們天國子民的質素，作為主的門徒應該往那個方向成長，教會應該是一個怎樣的群體，以致天國的福音可以被人看見。</a:t>
            </a:r>
          </a:p>
          <a:p>
            <a:pPr marL="457200" indent="-457200">
              <a:lnSpc>
                <a:spcPct val="100000"/>
              </a:lnSpc>
              <a:spcAft>
                <a:spcPts val="2400"/>
              </a:spcAft>
              <a:buFont typeface="+mj-lt"/>
              <a:buAutoNum type="arabicPeriod"/>
            </a:pP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耶穌</a:t>
            </a:r>
            <a:r>
              <a:rPr lang="zh-TW" altLang="en-US" sz="3500" b="1" dirty="0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醫治百姓各樣的病症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：</a:t>
            </a:r>
            <a:br>
              <a:rPr lang="en-AU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8:1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– 9:34 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記載了耶穌醫治不同病人及趕鬼的神蹟，耶穌為了有需要的人而行神蹟，強調了耶穌照顧人生活上的需要。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480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福音的挑戰 </a:t>
            </a:r>
            <a:r>
              <a:rPr lang="en-US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馬太 </a:t>
            </a:r>
            <a:r>
              <a:rPr lang="en-US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9:35)</a:t>
            </a:r>
            <a:endParaRPr lang="en-A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4784"/>
            <a:ext cx="8335838" cy="5373216"/>
          </a:xfrm>
        </p:spPr>
        <p:txBody>
          <a:bodyPr>
            <a:normAutofit/>
          </a:bodyPr>
          <a:lstStyle/>
          <a:p>
            <a:pPr marL="0" indent="0">
              <a:lnSpc>
                <a:spcPts val="5000"/>
              </a:lnSpc>
              <a:spcAft>
                <a:spcPts val="2400"/>
              </a:spcAft>
              <a:buNone/>
            </a:pPr>
            <a:r>
              <a:rPr lang="en-US" altLang="zh-TW" sz="3500" baseline="30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35 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耶穌</a:t>
            </a:r>
            <a:r>
              <a:rPr lang="zh-TW" altLang="en-US" sz="3500" b="1" dirty="0">
                <a:solidFill>
                  <a:srgbClr val="7030A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走遍各城各鄉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3500" b="1" dirty="0">
                <a:solidFill>
                  <a:srgbClr val="7030A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在會堂裡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教訓人，宣講天國的福音，又醫治各樣的病症。</a:t>
            </a:r>
            <a:endParaRPr lang="en-AU" altLang="zh-TW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ts val="5000"/>
              </a:lnSpc>
              <a:spcAft>
                <a:spcPts val="2400"/>
              </a:spcAft>
              <a:buNone/>
            </a:pP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Jesus went </a:t>
            </a:r>
            <a:r>
              <a:rPr lang="en-US" altLang="zh-TW" sz="3500" b="1" i="1" dirty="0">
                <a:highlight>
                  <a:srgbClr val="00FF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throughout all</a:t>
            </a:r>
            <a:r>
              <a:rPr lang="en-US" altLang="zh-TW" sz="3500" i="1" dirty="0">
                <a:highlight>
                  <a:srgbClr val="00FF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the cities and villages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AU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……</a:t>
            </a:r>
          </a:p>
          <a:p>
            <a:pPr marL="0" indent="0">
              <a:lnSpc>
                <a:spcPts val="5000"/>
              </a:lnSpc>
              <a:spcAft>
                <a:spcPts val="2400"/>
              </a:spcAft>
              <a:buNone/>
            </a:pP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耶穌</a:t>
            </a:r>
            <a:r>
              <a:rPr lang="zh-TW" altLang="en-US" sz="3500" b="1" dirty="0">
                <a:highlight>
                  <a:srgbClr val="00FF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走進一切 </a:t>
            </a:r>
            <a:r>
              <a:rPr lang="en-US" altLang="zh-TW" sz="3500" b="1" dirty="0">
                <a:highlight>
                  <a:srgbClr val="00FF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/ </a:t>
            </a:r>
            <a:r>
              <a:rPr lang="zh-TW" altLang="en-US" sz="3500" b="1" dirty="0">
                <a:highlight>
                  <a:srgbClr val="00FF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所有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各城各鄉，</a:t>
            </a:r>
            <a:endParaRPr lang="en-AU" altLang="zh-TW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ts val="5000"/>
              </a:lnSpc>
              <a:spcAft>
                <a:spcPts val="2400"/>
              </a:spcAft>
              <a:buNone/>
            </a:pPr>
            <a:endParaRPr lang="zh-TW" altLang="en-US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568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走進他們中間</a:t>
            </a:r>
            <a:r>
              <a:rPr lang="en-US" altLang="zh-TW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……</a:t>
            </a:r>
            <a:endParaRPr lang="en-AU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690689"/>
            <a:ext cx="5167486" cy="448627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zh-TW" altLang="en-US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潘靈卓 </a:t>
            </a:r>
            <a:r>
              <a:rPr lang="en-US" altLang="zh-TW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(J</a:t>
            </a:r>
            <a:r>
              <a:rPr lang="en-AU" altLang="zh-TW" sz="3500" b="1" dirty="0" err="1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ackie</a:t>
            </a:r>
            <a:r>
              <a:rPr lang="zh-TW" altLang="en-US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AU" altLang="zh-TW" sz="3500" b="1" dirty="0" err="1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Pullinger</a:t>
            </a:r>
            <a:r>
              <a:rPr lang="en-AU" altLang="zh-TW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)</a:t>
            </a:r>
            <a:endParaRPr lang="en-US" altLang="zh-TW" sz="3500" b="1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5</a:t>
            </a:fld>
            <a:endParaRPr lang="en-A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0DADC9-C488-4EB8-983A-46AE9CD0A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4" y="3364048"/>
            <a:ext cx="5391403" cy="3493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41D5CE-041D-46D3-B40A-299B2903A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4578" y="1411640"/>
            <a:ext cx="3724372" cy="546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928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65126"/>
            <a:ext cx="2736304" cy="2703834"/>
          </a:xfrm>
        </p:spPr>
        <p:txBody>
          <a:bodyPr>
            <a:normAutofit/>
          </a:bodyPr>
          <a:lstStyle/>
          <a:p>
            <a:pPr algn="ctr"/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走進他們中間</a:t>
            </a:r>
            <a:r>
              <a:rPr lang="en-US" altLang="zh-TW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……</a:t>
            </a:r>
            <a:endParaRPr lang="en-AU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6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3E11FD-1DDC-4CA1-B233-48A2723B3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614" y="585575"/>
            <a:ext cx="5669283" cy="3238578"/>
          </a:xfrm>
          <a:prstGeom prst="rect">
            <a:avLst/>
          </a:prstGeom>
        </p:spPr>
      </p:pic>
      <p:pic>
        <p:nvPicPr>
          <p:cNvPr id="1026" name="Picture 2" descr="Explainer: Why do Muslim women wear a burka, niqab or hijab? - ABC News  (Australian Broadcasting Corporation)">
            <a:extLst>
              <a:ext uri="{FF2B5EF4-FFF2-40B4-BE49-F238E27FC236}">
                <a16:creationId xmlns:a16="http://schemas.microsoft.com/office/drawing/2014/main" id="{4D1BB037-03FF-4568-9B76-724D32781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74" y="3550253"/>
            <a:ext cx="5696787" cy="320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121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走進他們中間</a:t>
            </a:r>
            <a:r>
              <a:rPr lang="en-US" altLang="zh-TW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……</a:t>
            </a:r>
            <a:endParaRPr lang="en-AU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2776"/>
            <a:ext cx="5023470" cy="476418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從邀請你的朋友參加教會聚會 </a:t>
            </a:r>
            <a:endParaRPr lang="en-AU" altLang="zh-TW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AU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AU" altLang="zh-TW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719138" indent="-719138">
              <a:lnSpc>
                <a:spcPct val="100000"/>
              </a:lnSpc>
              <a:spcAft>
                <a:spcPts val="2400"/>
              </a:spcAft>
              <a:buNone/>
              <a:tabLst>
                <a:tab pos="719138" algn="l"/>
              </a:tabLst>
            </a:pPr>
            <a:r>
              <a:rPr lang="en-AU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讓你未信的朋友</a:t>
            </a:r>
            <a:r>
              <a:rPr lang="zh-TW" altLang="en-US" sz="3500" b="1" dirty="0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成為教會弟兄姊妹的朋友</a:t>
            </a:r>
            <a:endParaRPr lang="en-US" altLang="zh-TW" sz="3500" b="1" dirty="0">
              <a:solidFill>
                <a:srgbClr val="0070C0"/>
              </a:solidFill>
              <a:highlight>
                <a:srgbClr val="FFFF00"/>
              </a:highligh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7</a:t>
            </a:fld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421D4C-800D-4BD0-862E-AA37FEAA4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1328738"/>
            <a:ext cx="3209925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24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現實的挑戰 </a:t>
            </a:r>
            <a:r>
              <a:rPr lang="en-US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馬太 </a:t>
            </a:r>
            <a:r>
              <a:rPr lang="en-US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9:36-37)</a:t>
            </a:r>
            <a:endParaRPr lang="en-A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ts val="5000"/>
              </a:lnSpc>
              <a:spcAft>
                <a:spcPts val="1800"/>
              </a:spcAft>
              <a:buNone/>
            </a:pP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36 </a:t>
            </a:r>
            <a:r>
              <a:rPr lang="zh-TW" altLang="en-US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祂</a:t>
            </a:r>
            <a:r>
              <a:rPr lang="en-AU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(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耶穌</a:t>
            </a:r>
            <a:r>
              <a:rPr lang="en-AU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) 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看見許多的人，就憐憫他們，因為他們困苦流離，</a:t>
            </a:r>
            <a:r>
              <a:rPr lang="zh-TW" sz="35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如同羊沒有牧人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一般。</a:t>
            </a: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37 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於是對門徒說：「</a:t>
            </a:r>
            <a:r>
              <a:rPr lang="zh-TW" sz="3500" b="1" dirty="0">
                <a:solidFill>
                  <a:srgbClr val="7030A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要收的莊稼多，做工的人少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r>
              <a:rPr lang="en-AU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 </a:t>
            </a: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38 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所以，你們當求莊稼的主打發工人出去收他的莊稼。」</a:t>
            </a:r>
            <a:endParaRPr lang="en-AU" sz="35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1297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159E-B105-462D-A04C-7B86AD8A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第一個比喻</a:t>
            </a:r>
            <a:endParaRPr lang="en-A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911E-4358-441B-9B03-1CEF0CB1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95851"/>
          </a:xfrm>
        </p:spPr>
        <p:txBody>
          <a:bodyPr>
            <a:noAutofit/>
          </a:bodyPr>
          <a:lstStyle/>
          <a:p>
            <a:pPr marL="514350" indent="-514350">
              <a:lnSpc>
                <a:spcPts val="43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zh-TW" altLang="en-US" sz="35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沒有牧羊人帶領的羊群</a:t>
            </a:r>
            <a:br>
              <a:rPr lang="en-AU" alt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羊十分</a:t>
            </a:r>
            <a:r>
              <a:rPr lang="zh-TW" sz="3500" b="1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細膽</a:t>
            </a:r>
            <a:r>
              <a:rPr lang="zh-TW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，但同時卻</a:t>
            </a:r>
            <a:r>
              <a:rPr lang="zh-TW" sz="3500" b="1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自以為是</a:t>
            </a:r>
            <a:r>
              <a:rPr lang="zh-TW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，牠們都有</a:t>
            </a:r>
            <a:r>
              <a:rPr lang="zh-TW" sz="3500" b="1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近視</a:t>
            </a:r>
            <a:r>
              <a:rPr lang="zh-TW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，視力不佳，常常夜晚來臨後就看不到了。因此，牠們也比較莽撞，對周圍環境</a:t>
            </a:r>
            <a:r>
              <a:rPr lang="zh-TW" sz="3500" b="1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缺乏安全感</a:t>
            </a:r>
            <a:r>
              <a:rPr lang="zh-TW" altLang="en-US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3500" b="1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容易迷失</a:t>
            </a:r>
            <a:r>
              <a:rPr lang="zh-TW" sz="3500" b="1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方向</a:t>
            </a:r>
            <a:r>
              <a:rPr lang="zh-TW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AU" altLang="zh-TW" sz="35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534988" indent="0">
              <a:lnSpc>
                <a:spcPts val="4300"/>
              </a:lnSpc>
              <a:spcBef>
                <a:spcPts val="0"/>
              </a:spcBef>
              <a:buNone/>
            </a:pPr>
            <a:r>
              <a:rPr lang="en-AU" altLang="zh-TW" sz="3500" dirty="0">
                <a:solidFill>
                  <a:srgbClr val="0000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“</a:t>
            </a:r>
            <a:r>
              <a:rPr lang="zh-TW" altLang="en-US" sz="3500" dirty="0">
                <a:solidFill>
                  <a:srgbClr val="0000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我見日光之下所做的</a:t>
            </a:r>
            <a:r>
              <a:rPr lang="zh-TW" altLang="en-US" sz="3500" b="1" dirty="0">
                <a:solidFill>
                  <a:srgbClr val="7030A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一切事都是虛空，都是捕風</a:t>
            </a:r>
            <a:r>
              <a:rPr lang="zh-TW" altLang="en-US" sz="3500" dirty="0">
                <a:solidFill>
                  <a:srgbClr val="0000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r>
              <a:rPr lang="en-AU" altLang="zh-TW" sz="3500" dirty="0">
                <a:solidFill>
                  <a:srgbClr val="0000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”   </a:t>
            </a:r>
            <a:r>
              <a:rPr lang="en-US" altLang="zh-TW" sz="2800" dirty="0">
                <a:solidFill>
                  <a:srgbClr val="0000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傳道書</a:t>
            </a:r>
            <a:r>
              <a:rPr lang="en-US" altLang="zh-TW" sz="2800" dirty="0">
                <a:solidFill>
                  <a:srgbClr val="0000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1:14)</a:t>
            </a:r>
            <a:endParaRPr lang="en-AU" sz="28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9BC3B-E3AB-4D59-B29F-90C2A8A3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509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5741</TotalTime>
  <Words>1531</Words>
  <Application>Microsoft Office PowerPoint</Application>
  <PresentationFormat>On-screen Show (4:3)</PresentationFormat>
  <Paragraphs>82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Microsoft JhengHei</vt:lpstr>
      <vt:lpstr>Arial</vt:lpstr>
      <vt:lpstr>Calibri</vt:lpstr>
      <vt:lpstr>Calibri Light</vt:lpstr>
      <vt:lpstr>Times New Roman</vt:lpstr>
      <vt:lpstr>Office Theme</vt:lpstr>
      <vt:lpstr>天國的挑戰 馬太福音 9:35-10:4</vt:lpstr>
      <vt:lpstr>馬太福音 9:35 – 10:4</vt:lpstr>
      <vt:lpstr>福音的挑戰 (馬太 9:35)</vt:lpstr>
      <vt:lpstr>福音的挑戰 (馬太 9:35)</vt:lpstr>
      <vt:lpstr>走進他們中間……</vt:lpstr>
      <vt:lpstr>走進他們中間……</vt:lpstr>
      <vt:lpstr>走進他們中間……</vt:lpstr>
      <vt:lpstr>現實的挑戰 (馬太 9:36-37)</vt:lpstr>
      <vt:lpstr>第一個比喻</vt:lpstr>
      <vt:lpstr>第二個比喻</vt:lpstr>
      <vt:lpstr>《號角》2018 年 3 月號</vt:lpstr>
      <vt:lpstr>CCC 的策略 – 繼續植堂</vt:lpstr>
      <vt:lpstr>NDCCC (1986年事工展開)</vt:lpstr>
      <vt:lpstr>50 周年特刊《同心邁進》</vt:lpstr>
      <vt:lpstr>2021 年 中 香港機場</vt:lpstr>
      <vt:lpstr>群體的挑戰 (馬太 10:2-4)</vt:lpstr>
      <vt:lpstr>群體的挑戰 (馬太 10:2-4)</vt:lpstr>
      <vt:lpstr>不同的十二門徒……</vt:lpstr>
      <vt:lpstr>Road Less Travelled (by Scott Peck) </vt:lpstr>
      <vt:lpstr>祈禱求神打發人去？</vt:lpstr>
      <vt:lpstr>完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人生的常與無常</dc:title>
  <dc:creator>Eric</dc:creator>
  <cp:lastModifiedBy>Maggie Chu</cp:lastModifiedBy>
  <cp:revision>92</cp:revision>
  <dcterms:created xsi:type="dcterms:W3CDTF">2013-10-11T11:36:12Z</dcterms:created>
  <dcterms:modified xsi:type="dcterms:W3CDTF">2021-07-03T22:43:44Z</dcterms:modified>
</cp:coreProperties>
</file>