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260" r:id="rId4"/>
    <p:sldId id="261" r:id="rId5"/>
    <p:sldId id="262" r:id="rId6"/>
    <p:sldId id="264" r:id="rId7"/>
    <p:sldId id="265" r:id="rId8"/>
    <p:sldId id="266" r:id="rId9"/>
    <p:sldId id="263" r:id="rId10"/>
    <p:sldId id="267" r:id="rId11"/>
    <p:sldId id="268" r:id="rId12"/>
    <p:sldId id="269" r:id="rId13"/>
    <p:sldId id="270" r:id="rId14"/>
    <p:sldId id="258" r:id="rId15"/>
    <p:sldId id="271" r:id="rId16"/>
    <p:sldId id="272" r:id="rId17"/>
    <p:sldId id="273" r:id="rId18"/>
    <p:sldId id="27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60033"/>
    <a:srgbClr val="FF3399"/>
    <a:srgbClr val="FF0000"/>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howGuides="1">
      <p:cViewPr varScale="1">
        <p:scale>
          <a:sx n="59" d="100"/>
          <a:sy n="59" d="100"/>
        </p:scale>
        <p:origin x="86" y="28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048117CD-0A0E-48AD-9A56-9E861779C1B2}" type="datetimeFigureOut">
              <a:rPr lang="en-AU" smtClean="0"/>
              <a:t>17/09/2021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A1B2A92-3BB0-4D65-875E-6453DC6B44BA}" type="slidenum">
              <a:rPr lang="en-AU" smtClean="0"/>
              <a:t>‹#›</a:t>
            </a:fld>
            <a:endParaRPr lang="en-AU"/>
          </a:p>
        </p:txBody>
      </p:sp>
    </p:spTree>
    <p:extLst>
      <p:ext uri="{BB962C8B-B14F-4D97-AF65-F5344CB8AC3E}">
        <p14:creationId xmlns:p14="http://schemas.microsoft.com/office/powerpoint/2010/main" val="3167319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48117CD-0A0E-48AD-9A56-9E861779C1B2}" type="datetimeFigureOut">
              <a:rPr lang="en-AU" smtClean="0"/>
              <a:t>17/09/2021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A1B2A92-3BB0-4D65-875E-6453DC6B44BA}" type="slidenum">
              <a:rPr lang="en-AU" smtClean="0"/>
              <a:t>‹#›</a:t>
            </a:fld>
            <a:endParaRPr lang="en-AU"/>
          </a:p>
        </p:txBody>
      </p:sp>
    </p:spTree>
    <p:extLst>
      <p:ext uri="{BB962C8B-B14F-4D97-AF65-F5344CB8AC3E}">
        <p14:creationId xmlns:p14="http://schemas.microsoft.com/office/powerpoint/2010/main" val="3939403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48117CD-0A0E-48AD-9A56-9E861779C1B2}" type="datetimeFigureOut">
              <a:rPr lang="en-AU" smtClean="0"/>
              <a:t>17/09/2021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A1B2A92-3BB0-4D65-875E-6453DC6B44BA}" type="slidenum">
              <a:rPr lang="en-AU" smtClean="0"/>
              <a:t>‹#›</a:t>
            </a:fld>
            <a:endParaRPr lang="en-AU"/>
          </a:p>
        </p:txBody>
      </p:sp>
    </p:spTree>
    <p:extLst>
      <p:ext uri="{BB962C8B-B14F-4D97-AF65-F5344CB8AC3E}">
        <p14:creationId xmlns:p14="http://schemas.microsoft.com/office/powerpoint/2010/main" val="1776459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48117CD-0A0E-48AD-9A56-9E861779C1B2}" type="datetimeFigureOut">
              <a:rPr lang="en-AU" smtClean="0"/>
              <a:t>17/09/2021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A1B2A92-3BB0-4D65-875E-6453DC6B44BA}" type="slidenum">
              <a:rPr lang="en-AU" smtClean="0"/>
              <a:t>‹#›</a:t>
            </a:fld>
            <a:endParaRPr lang="en-AU"/>
          </a:p>
        </p:txBody>
      </p:sp>
    </p:spTree>
    <p:extLst>
      <p:ext uri="{BB962C8B-B14F-4D97-AF65-F5344CB8AC3E}">
        <p14:creationId xmlns:p14="http://schemas.microsoft.com/office/powerpoint/2010/main" val="1481953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48117CD-0A0E-48AD-9A56-9E861779C1B2}" type="datetimeFigureOut">
              <a:rPr lang="en-AU" smtClean="0"/>
              <a:t>17/09/2021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A1B2A92-3BB0-4D65-875E-6453DC6B44BA}" type="slidenum">
              <a:rPr lang="en-AU" smtClean="0"/>
              <a:t>‹#›</a:t>
            </a:fld>
            <a:endParaRPr lang="en-AU"/>
          </a:p>
        </p:txBody>
      </p:sp>
    </p:spTree>
    <p:extLst>
      <p:ext uri="{BB962C8B-B14F-4D97-AF65-F5344CB8AC3E}">
        <p14:creationId xmlns:p14="http://schemas.microsoft.com/office/powerpoint/2010/main" val="268177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048117CD-0A0E-48AD-9A56-9E861779C1B2}" type="datetimeFigureOut">
              <a:rPr lang="en-AU" smtClean="0"/>
              <a:t>17/09/2021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A1B2A92-3BB0-4D65-875E-6453DC6B44BA}" type="slidenum">
              <a:rPr lang="en-AU" smtClean="0"/>
              <a:t>‹#›</a:t>
            </a:fld>
            <a:endParaRPr lang="en-AU"/>
          </a:p>
        </p:txBody>
      </p:sp>
    </p:spTree>
    <p:extLst>
      <p:ext uri="{BB962C8B-B14F-4D97-AF65-F5344CB8AC3E}">
        <p14:creationId xmlns:p14="http://schemas.microsoft.com/office/powerpoint/2010/main" val="3957774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048117CD-0A0E-48AD-9A56-9E861779C1B2}" type="datetimeFigureOut">
              <a:rPr lang="en-AU" smtClean="0"/>
              <a:t>17/09/2021</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CA1B2A92-3BB0-4D65-875E-6453DC6B44BA}" type="slidenum">
              <a:rPr lang="en-AU" smtClean="0"/>
              <a:t>‹#›</a:t>
            </a:fld>
            <a:endParaRPr lang="en-AU"/>
          </a:p>
        </p:txBody>
      </p:sp>
    </p:spTree>
    <p:extLst>
      <p:ext uri="{BB962C8B-B14F-4D97-AF65-F5344CB8AC3E}">
        <p14:creationId xmlns:p14="http://schemas.microsoft.com/office/powerpoint/2010/main" val="4100318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048117CD-0A0E-48AD-9A56-9E861779C1B2}" type="datetimeFigureOut">
              <a:rPr lang="en-AU" smtClean="0"/>
              <a:t>17/09/2021</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CA1B2A92-3BB0-4D65-875E-6453DC6B44BA}" type="slidenum">
              <a:rPr lang="en-AU" smtClean="0"/>
              <a:t>‹#›</a:t>
            </a:fld>
            <a:endParaRPr lang="en-AU"/>
          </a:p>
        </p:txBody>
      </p:sp>
    </p:spTree>
    <p:extLst>
      <p:ext uri="{BB962C8B-B14F-4D97-AF65-F5344CB8AC3E}">
        <p14:creationId xmlns:p14="http://schemas.microsoft.com/office/powerpoint/2010/main" val="2926851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8117CD-0A0E-48AD-9A56-9E861779C1B2}" type="datetimeFigureOut">
              <a:rPr lang="en-AU" smtClean="0"/>
              <a:t>17/09/2021</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CA1B2A92-3BB0-4D65-875E-6453DC6B44BA}" type="slidenum">
              <a:rPr lang="en-AU" smtClean="0"/>
              <a:t>‹#›</a:t>
            </a:fld>
            <a:endParaRPr lang="en-AU"/>
          </a:p>
        </p:txBody>
      </p:sp>
    </p:spTree>
    <p:extLst>
      <p:ext uri="{BB962C8B-B14F-4D97-AF65-F5344CB8AC3E}">
        <p14:creationId xmlns:p14="http://schemas.microsoft.com/office/powerpoint/2010/main" val="1051803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48117CD-0A0E-48AD-9A56-9E861779C1B2}" type="datetimeFigureOut">
              <a:rPr lang="en-AU" smtClean="0"/>
              <a:t>17/09/2021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A1B2A92-3BB0-4D65-875E-6453DC6B44BA}" type="slidenum">
              <a:rPr lang="en-AU" smtClean="0"/>
              <a:t>‹#›</a:t>
            </a:fld>
            <a:endParaRPr lang="en-AU"/>
          </a:p>
        </p:txBody>
      </p:sp>
    </p:spTree>
    <p:extLst>
      <p:ext uri="{BB962C8B-B14F-4D97-AF65-F5344CB8AC3E}">
        <p14:creationId xmlns:p14="http://schemas.microsoft.com/office/powerpoint/2010/main" val="3183150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48117CD-0A0E-48AD-9A56-9E861779C1B2}" type="datetimeFigureOut">
              <a:rPr lang="en-AU" smtClean="0"/>
              <a:t>17/09/2021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A1B2A92-3BB0-4D65-875E-6453DC6B44BA}" type="slidenum">
              <a:rPr lang="en-AU" smtClean="0"/>
              <a:t>‹#›</a:t>
            </a:fld>
            <a:endParaRPr lang="en-AU"/>
          </a:p>
        </p:txBody>
      </p:sp>
    </p:spTree>
    <p:extLst>
      <p:ext uri="{BB962C8B-B14F-4D97-AF65-F5344CB8AC3E}">
        <p14:creationId xmlns:p14="http://schemas.microsoft.com/office/powerpoint/2010/main" val="583316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8117CD-0A0E-48AD-9A56-9E861779C1B2}" type="datetimeFigureOut">
              <a:rPr lang="en-AU" smtClean="0"/>
              <a:t>17/09/2021</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1B2A92-3BB0-4D65-875E-6453DC6B44BA}" type="slidenum">
              <a:rPr lang="en-AU" smtClean="0"/>
              <a:t>‹#›</a:t>
            </a:fld>
            <a:endParaRPr lang="en-AU"/>
          </a:p>
        </p:txBody>
      </p:sp>
    </p:spTree>
    <p:extLst>
      <p:ext uri="{BB962C8B-B14F-4D97-AF65-F5344CB8AC3E}">
        <p14:creationId xmlns:p14="http://schemas.microsoft.com/office/powerpoint/2010/main" val="34713983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 Close Look at the Power of Hope: Findin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122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223792" y="258902"/>
            <a:ext cx="7344816" cy="3677930"/>
          </a:xfrm>
          <a:prstGeom prst="rect">
            <a:avLst/>
          </a:prstGeom>
          <a:noFill/>
        </p:spPr>
        <p:txBody>
          <a:bodyPr wrap="square" rtlCol="0">
            <a:spAutoFit/>
          </a:bodyPr>
          <a:lstStyle/>
          <a:p>
            <a:pPr algn="just"/>
            <a:r>
              <a:rPr lang="zh-TW" altLang="en-US" sz="3800" b="1" dirty="0">
                <a:solidFill>
                  <a:srgbClr val="660033"/>
                </a:solidFill>
                <a:latin typeface="Times New Roman" panose="02020603050405020304" pitchFamily="18" charset="0"/>
                <a:ea typeface="DFKai-SB" panose="03000509000000000000" pitchFamily="65" charset="-120"/>
                <a:cs typeface="Times New Roman" panose="02020603050405020304" pitchFamily="18" charset="0"/>
              </a:rPr>
              <a:t>「在逆境中的信心，愛心和盼望」</a:t>
            </a:r>
            <a:endParaRPr lang="en-AU" altLang="zh-TW" sz="3800" b="1" dirty="0">
              <a:solidFill>
                <a:srgbClr val="660033"/>
              </a:solidFill>
              <a:latin typeface="Times New Roman" panose="02020603050405020304" pitchFamily="18" charset="0"/>
              <a:ea typeface="DFKai-SB" panose="03000509000000000000" pitchFamily="65" charset="-120"/>
              <a:cs typeface="Times New Roman" panose="02020603050405020304" pitchFamily="18" charset="0"/>
            </a:endParaRPr>
          </a:p>
          <a:p>
            <a:pPr algn="just"/>
            <a:r>
              <a:rPr lang="en-AU" altLang="zh-TW" sz="2000" b="1" dirty="0">
                <a:solidFill>
                  <a:srgbClr val="660033"/>
                </a:solidFill>
                <a:latin typeface="Times New Roman" panose="02020603050405020304" pitchFamily="18" charset="0"/>
                <a:ea typeface="DFKai-SB" panose="03000509000000000000" pitchFamily="65" charset="-120"/>
                <a:cs typeface="Times New Roman" panose="02020603050405020304" pitchFamily="18" charset="0"/>
              </a:rPr>
              <a:t>	</a:t>
            </a:r>
          </a:p>
          <a:p>
            <a:pPr algn="just"/>
            <a:r>
              <a:rPr lang="en-AU" altLang="zh-TW" sz="34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	 </a:t>
            </a:r>
            <a:r>
              <a:rPr lang="zh-TW" altLang="en-US" sz="3500" b="1" dirty="0">
                <a:solidFill>
                  <a:srgbClr val="0000FF"/>
                </a:solidFill>
                <a:latin typeface="Times New Roman" panose="02020603050405020304" pitchFamily="18" charset="0"/>
                <a:ea typeface="DFKai-SB" panose="03000509000000000000" pitchFamily="65" charset="-120"/>
                <a:cs typeface="Times New Roman" panose="02020603050405020304" pitchFamily="18" charset="0"/>
              </a:rPr>
              <a:t>帖撒羅尼迦書信的處境</a:t>
            </a:r>
            <a:endParaRPr lang="en-AU" altLang="zh-TW" sz="3500" b="1" dirty="0">
              <a:solidFill>
                <a:srgbClr val="0000FF"/>
              </a:solidFill>
              <a:latin typeface="Times New Roman" panose="02020603050405020304" pitchFamily="18" charset="0"/>
              <a:ea typeface="DFKai-SB" panose="03000509000000000000" pitchFamily="65" charset="-120"/>
              <a:cs typeface="Times New Roman" panose="02020603050405020304" pitchFamily="18" charset="0"/>
            </a:endParaRPr>
          </a:p>
          <a:p>
            <a:pPr algn="just"/>
            <a:endParaRPr lang="en-AU" altLang="zh-TW" sz="3500" b="1" dirty="0">
              <a:solidFill>
                <a:srgbClr val="0000FF"/>
              </a:solidFill>
              <a:latin typeface="Times New Roman" panose="02020603050405020304" pitchFamily="18" charset="0"/>
              <a:ea typeface="DFKai-SB" panose="03000509000000000000" pitchFamily="65" charset="-120"/>
              <a:cs typeface="Times New Roman" panose="02020603050405020304" pitchFamily="18" charset="0"/>
            </a:endParaRPr>
          </a:p>
          <a:p>
            <a:pPr algn="just"/>
            <a:r>
              <a:rPr lang="en-AU" altLang="zh-TW" sz="3500" b="1" dirty="0">
                <a:solidFill>
                  <a:srgbClr val="0000FF"/>
                </a:solidFill>
                <a:latin typeface="Times New Roman" panose="02020603050405020304" pitchFamily="18" charset="0"/>
                <a:ea typeface="DFKai-SB" panose="03000509000000000000" pitchFamily="65" charset="-120"/>
                <a:cs typeface="Times New Roman" panose="02020603050405020304" pitchFamily="18" charset="0"/>
              </a:rPr>
              <a:t>	 </a:t>
            </a:r>
            <a:r>
              <a:rPr lang="zh-TW" altLang="en-US" sz="3500" b="1" dirty="0">
                <a:solidFill>
                  <a:srgbClr val="0000FF"/>
                </a:solidFill>
                <a:latin typeface="Times New Roman" panose="02020603050405020304" pitchFamily="18" charset="0"/>
                <a:ea typeface="DFKai-SB" panose="03000509000000000000" pitchFamily="65" charset="-120"/>
                <a:cs typeface="Times New Roman" panose="02020603050405020304" pitchFamily="18" charset="0"/>
              </a:rPr>
              <a:t>帖撒羅尼迦教會的特點</a:t>
            </a:r>
            <a:endParaRPr lang="en-AU" altLang="zh-TW" sz="3500" b="1" dirty="0">
              <a:solidFill>
                <a:srgbClr val="0000FF"/>
              </a:solidFill>
              <a:latin typeface="Times New Roman" panose="02020603050405020304" pitchFamily="18" charset="0"/>
              <a:ea typeface="DFKai-SB" panose="03000509000000000000" pitchFamily="65" charset="-120"/>
              <a:cs typeface="Times New Roman" panose="02020603050405020304" pitchFamily="18" charset="0"/>
            </a:endParaRPr>
          </a:p>
          <a:p>
            <a:pPr algn="just"/>
            <a:r>
              <a:rPr lang="en-AU" altLang="zh-TW" sz="3500" b="1" dirty="0">
                <a:solidFill>
                  <a:srgbClr val="0000FF"/>
                </a:solidFill>
                <a:latin typeface="Times New Roman" panose="02020603050405020304" pitchFamily="18" charset="0"/>
                <a:ea typeface="DFKai-SB" panose="03000509000000000000" pitchFamily="65" charset="-120"/>
                <a:cs typeface="Times New Roman" panose="02020603050405020304" pitchFamily="18" charset="0"/>
              </a:rPr>
              <a:t>	</a:t>
            </a:r>
          </a:p>
          <a:p>
            <a:pPr algn="just"/>
            <a:r>
              <a:rPr lang="en-AU" altLang="zh-TW" sz="3500" b="1" dirty="0">
                <a:solidFill>
                  <a:srgbClr val="0000FF"/>
                </a:solidFill>
                <a:latin typeface="Times New Roman" panose="02020603050405020304" pitchFamily="18" charset="0"/>
                <a:ea typeface="DFKai-SB" panose="03000509000000000000" pitchFamily="65" charset="-120"/>
                <a:cs typeface="Times New Roman" panose="02020603050405020304" pitchFamily="18" charset="0"/>
              </a:rPr>
              <a:t>	 </a:t>
            </a:r>
            <a:r>
              <a:rPr lang="zh-TW" altLang="en-US" sz="3500" b="1" dirty="0">
                <a:solidFill>
                  <a:srgbClr val="0000FF"/>
                </a:solidFill>
                <a:latin typeface="Times New Roman" panose="02020603050405020304" pitchFamily="18" charset="0"/>
                <a:ea typeface="DFKai-SB" panose="03000509000000000000" pitchFamily="65" charset="-120"/>
                <a:cs typeface="Times New Roman" panose="02020603050405020304" pitchFamily="18" charset="0"/>
              </a:rPr>
              <a:t>在逆境中仍感恩的因由</a:t>
            </a:r>
            <a:endParaRPr lang="en-AU" sz="3500" b="1" dirty="0">
              <a:solidFill>
                <a:srgbClr val="0000FF"/>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TextBox 3"/>
          <p:cNvSpPr txBox="1"/>
          <p:nvPr/>
        </p:nvSpPr>
        <p:spPr>
          <a:xfrm>
            <a:off x="11280576" y="6488669"/>
            <a:ext cx="288032" cy="369332"/>
          </a:xfrm>
          <a:prstGeom prst="rect">
            <a:avLst/>
          </a:prstGeom>
          <a:noFill/>
        </p:spPr>
        <p:txBody>
          <a:bodyPr wrap="square" rtlCol="0">
            <a:spAutoFit/>
          </a:bodyPr>
          <a:lstStyle/>
          <a:p>
            <a:r>
              <a:rPr lang="en-AU" dirty="0">
                <a:solidFill>
                  <a:schemeClr val="bg1"/>
                </a:solidFill>
              </a:rPr>
              <a:t>1</a:t>
            </a:r>
          </a:p>
        </p:txBody>
      </p:sp>
    </p:spTree>
    <p:extLst>
      <p:ext uri="{BB962C8B-B14F-4D97-AF65-F5344CB8AC3E}">
        <p14:creationId xmlns:p14="http://schemas.microsoft.com/office/powerpoint/2010/main" val="768799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8400256" y="188640"/>
            <a:ext cx="3297932" cy="3744416"/>
          </a:xfrm>
          <a:prstGeom prst="rect">
            <a:avLst/>
          </a:prstGeom>
        </p:spPr>
      </p:pic>
      <p:sp>
        <p:nvSpPr>
          <p:cNvPr id="3" name="TextBox 2"/>
          <p:cNvSpPr txBox="1"/>
          <p:nvPr/>
        </p:nvSpPr>
        <p:spPr>
          <a:xfrm>
            <a:off x="407368" y="97318"/>
            <a:ext cx="10873208" cy="6155531"/>
          </a:xfrm>
          <a:prstGeom prst="rect">
            <a:avLst/>
          </a:prstGeom>
          <a:noFill/>
        </p:spPr>
        <p:txBody>
          <a:bodyPr wrap="square" rtlCol="0">
            <a:spAutoFit/>
          </a:bodyPr>
          <a:lstStyle/>
          <a:p>
            <a:r>
              <a:rPr lang="zh-TW" altLang="en-US" sz="3400" b="1" dirty="0">
                <a:solidFill>
                  <a:srgbClr val="0000FF"/>
                </a:solidFill>
                <a:effectLst>
                  <a:outerShdw blurRad="38100" dist="38100" dir="2700000" algn="tl">
                    <a:srgbClr val="000000">
                      <a:alpha val="43137"/>
                    </a:srgbClr>
                  </a:outerShdw>
                </a:effectLst>
                <a:latin typeface="Times New Roman" panose="02020603050405020304" pitchFamily="18" charset="0"/>
                <a:ea typeface="DFKai-SB" panose="03000509000000000000" pitchFamily="65" charset="-120"/>
                <a:cs typeface="Times New Roman" panose="02020603050405020304" pitchFamily="18" charset="0"/>
              </a:rPr>
              <a:t>因信心所激發的行為</a:t>
            </a:r>
            <a:endParaRPr lang="en-AU" sz="3400" dirty="0">
              <a:solidFill>
                <a:srgbClr val="0000FF"/>
              </a:solidFill>
              <a:effectLst>
                <a:outerShdw blurRad="38100" dist="38100" dir="2700000" algn="tl">
                  <a:srgbClr val="000000">
                    <a:alpha val="43137"/>
                  </a:srgbClr>
                </a:outerShdw>
              </a:effectLst>
              <a:latin typeface="Times New Roman" panose="02020603050405020304" pitchFamily="18" charset="0"/>
              <a:ea typeface="DFKai-SB" panose="03000509000000000000" pitchFamily="65" charset="-120"/>
              <a:cs typeface="Times New Roman" panose="02020603050405020304" pitchFamily="18" charset="0"/>
            </a:endParaRPr>
          </a:p>
          <a:p>
            <a:r>
              <a:rPr lang="en-AU" sz="1000" b="1" dirty="0"/>
              <a:t> </a:t>
            </a:r>
            <a:endParaRPr lang="en-AU" sz="1000" dirty="0"/>
          </a:p>
          <a:p>
            <a:pPr algn="just"/>
            <a:r>
              <a:rPr lang="zh-TW" altLang="en-US" sz="3300" b="1" dirty="0">
                <a:solidFill>
                  <a:schemeClr val="accent5">
                    <a:lumMod val="75000"/>
                  </a:schemeClr>
                </a:solidFill>
                <a:latin typeface="Times New Roman" panose="02020603050405020304" pitchFamily="18" charset="0"/>
                <a:ea typeface="DFKai-SB" panose="03000509000000000000" pitchFamily="65" charset="-120"/>
                <a:cs typeface="Times New Roman" panose="02020603050405020304" pitchFamily="18" charset="0"/>
              </a:rPr>
              <a:t>「信心所作的工夫」，意義是「信心表現</a:t>
            </a:r>
            <a:endParaRPr lang="en-AU" altLang="zh-TW" sz="3300" b="1" dirty="0">
              <a:solidFill>
                <a:schemeClr val="accent5">
                  <a:lumMod val="75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algn="just"/>
            <a:r>
              <a:rPr lang="zh-TW" altLang="en-US" sz="3300" b="1" dirty="0">
                <a:solidFill>
                  <a:schemeClr val="accent5">
                    <a:lumMod val="75000"/>
                  </a:schemeClr>
                </a:solidFill>
                <a:latin typeface="Times New Roman" panose="02020603050405020304" pitchFamily="18" charset="0"/>
                <a:ea typeface="DFKai-SB" panose="03000509000000000000" pitchFamily="65" charset="-120"/>
                <a:cs typeface="Times New Roman" panose="02020603050405020304" pitchFamily="18" charset="0"/>
              </a:rPr>
              <a:t>出來的行為」，或「信心所激發的行為」。</a:t>
            </a:r>
            <a:endParaRPr lang="en-AU" altLang="zh-TW" sz="3300" b="1" dirty="0">
              <a:solidFill>
                <a:schemeClr val="accent5">
                  <a:lumMod val="75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algn="just"/>
            <a:r>
              <a:rPr lang="zh-TW" altLang="en-US" sz="3300" b="1" dirty="0">
                <a:solidFill>
                  <a:schemeClr val="accent5">
                    <a:lumMod val="75000"/>
                  </a:schemeClr>
                </a:solidFill>
                <a:latin typeface="Times New Roman" panose="02020603050405020304" pitchFamily="18" charset="0"/>
                <a:ea typeface="DFKai-SB" panose="03000509000000000000" pitchFamily="65" charset="-120"/>
                <a:cs typeface="Times New Roman" panose="02020603050405020304" pitchFamily="18" charset="0"/>
              </a:rPr>
              <a:t>雅各指出真正的信心，是要有相應的行為</a:t>
            </a:r>
            <a:endParaRPr lang="en-AU" altLang="zh-TW" sz="3300" b="1" dirty="0">
              <a:solidFill>
                <a:schemeClr val="accent5">
                  <a:lumMod val="75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algn="just"/>
            <a:r>
              <a:rPr lang="zh-TW" altLang="en-US" sz="3300" b="1" dirty="0">
                <a:solidFill>
                  <a:schemeClr val="accent5">
                    <a:lumMod val="75000"/>
                  </a:schemeClr>
                </a:solidFill>
                <a:latin typeface="Times New Roman" panose="02020603050405020304" pitchFamily="18" charset="0"/>
                <a:ea typeface="DFKai-SB" panose="03000509000000000000" pitchFamily="65" charset="-120"/>
                <a:cs typeface="Times New Roman" panose="02020603050405020304" pitchFamily="18" charset="0"/>
              </a:rPr>
              <a:t>互相配合。</a:t>
            </a:r>
            <a:endParaRPr lang="en-AU" altLang="zh-TW" sz="3300" b="1" dirty="0">
              <a:solidFill>
                <a:schemeClr val="accent5">
                  <a:lumMod val="75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algn="just"/>
            <a:endParaRPr lang="en-AU" altLang="zh-TW" sz="1000" b="1" dirty="0">
              <a:latin typeface="Times New Roman" panose="02020603050405020304" pitchFamily="18" charset="0"/>
              <a:ea typeface="DFKai-SB" panose="03000509000000000000" pitchFamily="65" charset="-120"/>
              <a:cs typeface="Times New Roman" panose="02020603050405020304" pitchFamily="18" charset="0"/>
            </a:endParaRPr>
          </a:p>
          <a:p>
            <a:pPr algn="just"/>
            <a:r>
              <a:rPr lang="zh-TW" altLang="en-US" sz="3300" b="1"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rPr>
              <a:t>「若有人說自己有信心，卻沒有行為，</a:t>
            </a:r>
            <a:endParaRPr lang="en-AU" altLang="zh-TW" sz="3300" b="1"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algn="just"/>
            <a:r>
              <a:rPr lang="zh-TW" altLang="en-US" sz="3300" b="1"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rPr>
              <a:t>    有什麼益處呢？」</a:t>
            </a:r>
            <a:r>
              <a:rPr lang="en-AU" sz="3300" b="1"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3300" b="1"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rPr>
              <a:t>雅 </a:t>
            </a:r>
            <a:r>
              <a:rPr lang="en-AU" sz="3300" b="1"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rPr>
              <a:t>2:14)</a:t>
            </a:r>
            <a:r>
              <a:rPr lang="en-AU" sz="3300"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rPr>
              <a:t> </a:t>
            </a:r>
          </a:p>
          <a:p>
            <a:pPr algn="just"/>
            <a:r>
              <a:rPr lang="zh-TW" altLang="en-US" sz="3300" b="1"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rPr>
              <a:t>「可見信心是與他的行為並行，而且信心因著行為</a:t>
            </a:r>
            <a:endParaRPr lang="en-AU" altLang="zh-TW" sz="3300" b="1"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algn="just"/>
            <a:r>
              <a:rPr lang="zh-TW" altLang="en-US" sz="3300" b="1"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rPr>
              <a:t>    才得成全。」</a:t>
            </a:r>
            <a:r>
              <a:rPr lang="en-AU" sz="3300" b="1"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3300" b="1"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rPr>
              <a:t>雅 </a:t>
            </a:r>
            <a:r>
              <a:rPr lang="en-AU" sz="3300" b="1"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rPr>
              <a:t>2:22) </a:t>
            </a:r>
            <a:r>
              <a:rPr lang="zh-TW" altLang="en-US" sz="3300" b="1"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rPr>
              <a:t>。</a:t>
            </a:r>
            <a:endParaRPr lang="en-AU" altLang="zh-TW" sz="3300" b="1"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algn="just"/>
            <a:endParaRPr lang="en-AU" altLang="zh-TW" sz="1000" b="1" dirty="0">
              <a:latin typeface="Times New Roman" panose="02020603050405020304" pitchFamily="18" charset="0"/>
              <a:ea typeface="DFKai-SB" panose="03000509000000000000" pitchFamily="65" charset="-120"/>
              <a:cs typeface="Times New Roman" panose="02020603050405020304" pitchFamily="18" charset="0"/>
            </a:endParaRPr>
          </a:p>
          <a:p>
            <a:pPr algn="just"/>
            <a:r>
              <a:rPr lang="zh-TW" altLang="en-US" sz="3300" b="1" dirty="0">
                <a:solidFill>
                  <a:schemeClr val="accent5">
                    <a:lumMod val="75000"/>
                  </a:schemeClr>
                </a:solidFill>
                <a:latin typeface="Times New Roman" panose="02020603050405020304" pitchFamily="18" charset="0"/>
                <a:ea typeface="DFKai-SB" panose="03000509000000000000" pitchFamily="65" charset="-120"/>
                <a:cs typeface="Times New Roman" panose="02020603050405020304" pitchFamily="18" charset="0"/>
              </a:rPr>
              <a:t>雅各所主張的，不是要靠一些好行為表現去换取神的救恩，</a:t>
            </a:r>
            <a:r>
              <a:rPr lang="zh-TW" altLang="en-US" sz="3300" b="1"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rPr>
              <a:t>而是強調真正有信心的人，必定有合神心意的行為去配合。</a:t>
            </a:r>
            <a:endParaRPr lang="en-AU" sz="3300"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TextBox 3"/>
          <p:cNvSpPr txBox="1"/>
          <p:nvPr/>
        </p:nvSpPr>
        <p:spPr>
          <a:xfrm>
            <a:off x="11280576" y="6488669"/>
            <a:ext cx="417612" cy="369332"/>
          </a:xfrm>
          <a:prstGeom prst="rect">
            <a:avLst/>
          </a:prstGeom>
          <a:noFill/>
        </p:spPr>
        <p:txBody>
          <a:bodyPr wrap="square" rtlCol="0">
            <a:spAutoFit/>
          </a:bodyPr>
          <a:lstStyle/>
          <a:p>
            <a:r>
              <a:rPr lang="en-AU" dirty="0"/>
              <a:t>10</a:t>
            </a:r>
          </a:p>
        </p:txBody>
      </p:sp>
    </p:spTree>
    <p:extLst>
      <p:ext uri="{BB962C8B-B14F-4D97-AF65-F5344CB8AC3E}">
        <p14:creationId xmlns:p14="http://schemas.microsoft.com/office/powerpoint/2010/main" val="3946277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688288" y="620688"/>
            <a:ext cx="3271651" cy="4248472"/>
          </a:xfrm>
          <a:prstGeom prst="rect">
            <a:avLst/>
          </a:prstGeom>
        </p:spPr>
      </p:pic>
      <p:sp>
        <p:nvSpPr>
          <p:cNvPr id="3" name="TextBox 2"/>
          <p:cNvSpPr txBox="1"/>
          <p:nvPr/>
        </p:nvSpPr>
        <p:spPr>
          <a:xfrm>
            <a:off x="256134" y="179250"/>
            <a:ext cx="11233248" cy="6494085"/>
          </a:xfrm>
          <a:prstGeom prst="rect">
            <a:avLst/>
          </a:prstGeom>
          <a:noFill/>
        </p:spPr>
        <p:txBody>
          <a:bodyPr wrap="square" rtlCol="0">
            <a:spAutoFit/>
          </a:bodyPr>
          <a:lstStyle/>
          <a:p>
            <a:r>
              <a:rPr lang="zh-TW" altLang="en-US" sz="3300" b="1" dirty="0">
                <a:solidFill>
                  <a:srgbClr val="7030A0"/>
                </a:solidFill>
                <a:effectLst>
                  <a:outerShdw blurRad="38100" dist="38100" dir="2700000" algn="tl">
                    <a:srgbClr val="000000">
                      <a:alpha val="43137"/>
                    </a:srgbClr>
                  </a:outerShdw>
                </a:effectLst>
                <a:latin typeface="Times New Roman" panose="02020603050405020304" pitchFamily="18" charset="0"/>
                <a:ea typeface="DFKai-SB" panose="03000509000000000000" pitchFamily="65" charset="-120"/>
                <a:cs typeface="Times New Roman" panose="02020603050405020304" pitchFamily="18" charset="0"/>
              </a:rPr>
              <a:t>「即或不然的信心」</a:t>
            </a:r>
            <a:endParaRPr lang="en-AU" altLang="zh-TW" sz="3300" b="1" dirty="0">
              <a:solidFill>
                <a:srgbClr val="7030A0"/>
              </a:solidFill>
              <a:effectLst>
                <a:outerShdw blurRad="38100" dist="38100" dir="2700000" algn="tl">
                  <a:srgbClr val="000000">
                    <a:alpha val="43137"/>
                  </a:srgbClr>
                </a:outerShdw>
              </a:effectLst>
              <a:latin typeface="Times New Roman" panose="02020603050405020304" pitchFamily="18" charset="0"/>
              <a:ea typeface="DFKai-SB" panose="03000509000000000000" pitchFamily="65" charset="-120"/>
              <a:cs typeface="Times New Roman" panose="02020603050405020304" pitchFamily="18" charset="0"/>
            </a:endParaRPr>
          </a:p>
          <a:p>
            <a:endParaRPr lang="en-AU" altLang="zh-TW" sz="1000" b="1" dirty="0">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3300" b="1"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330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rPr>
              <a:t>即便如此，即或不然</a:t>
            </a:r>
            <a:r>
              <a:rPr lang="zh-TW" altLang="en-US" sz="3300" b="1"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rPr>
              <a:t>」是源於但以理書 </a:t>
            </a:r>
            <a:r>
              <a:rPr lang="en-AU" sz="3300" b="1"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rPr>
              <a:t>3</a:t>
            </a:r>
          </a:p>
          <a:p>
            <a:r>
              <a:rPr lang="zh-TW" altLang="en-US" sz="3300" b="1"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rPr>
              <a:t>章</a:t>
            </a:r>
            <a:r>
              <a:rPr lang="en-AU" sz="3300" b="1"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rPr>
              <a:t>17-18</a:t>
            </a:r>
            <a:r>
              <a:rPr lang="zh-TW" altLang="en-US" sz="3300" b="1"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rPr>
              <a:t>節，當時但以理的三個朋友沙得拉、</a:t>
            </a:r>
            <a:endParaRPr lang="en-AU" altLang="zh-TW" sz="3300" b="1"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3300" b="1"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rPr>
              <a:t>米煞、亞伯尼歌因不肯敬拜尼布甲尼撒王所</a:t>
            </a:r>
            <a:endParaRPr lang="en-AU" altLang="zh-TW" sz="3300" b="1"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3300" b="1"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rPr>
              <a:t>造的金像，被扔在烈火的窰中，他們對王說</a:t>
            </a:r>
            <a:endParaRPr lang="en-AU" altLang="zh-TW" sz="3300" b="1"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3300" b="1"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330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rPr>
              <a:t>即便如此</a:t>
            </a:r>
            <a:r>
              <a:rPr lang="zh-TW" altLang="en-US" sz="3300" b="1"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rPr>
              <a:t>，我們所事奉的神能將我們從</a:t>
            </a:r>
            <a:endParaRPr lang="en-AU" altLang="zh-TW" sz="3300" b="1"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3300" b="1"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rPr>
              <a:t>烈火的窰中救出來。王啊，祂也必救我們脫</a:t>
            </a:r>
            <a:endParaRPr lang="en-AU" altLang="zh-TW" sz="3300" b="1"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3300" b="1"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rPr>
              <a:t>離你的手；</a:t>
            </a:r>
            <a:r>
              <a:rPr lang="zh-TW" altLang="en-US" sz="330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rPr>
              <a:t>即或不然</a:t>
            </a:r>
            <a:r>
              <a:rPr lang="zh-TW" altLang="en-US" sz="3300" b="1"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rPr>
              <a:t>，王啊，你當知道我們</a:t>
            </a:r>
            <a:endParaRPr lang="en-AU" altLang="zh-TW" sz="3300" b="1"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3300" b="1"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rPr>
              <a:t>決不事奉你的神，也不敬拜你所立的金像。」</a:t>
            </a:r>
            <a:endParaRPr lang="en-AU" sz="3300"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endParaRPr>
          </a:p>
          <a:p>
            <a:r>
              <a:rPr lang="en-AU" sz="1000" dirty="0">
                <a:latin typeface="Times New Roman" panose="02020603050405020304" pitchFamily="18" charset="0"/>
                <a:ea typeface="DFKai-SB" panose="03000509000000000000" pitchFamily="65" charset="-120"/>
                <a:cs typeface="Times New Roman" panose="02020603050405020304" pitchFamily="18" charset="0"/>
              </a:rPr>
              <a:t> </a:t>
            </a:r>
          </a:p>
          <a:p>
            <a:r>
              <a:rPr lang="zh-TW" altLang="en-US" sz="330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rPr>
              <a:t>「即或不然的信心」是在遵行神旨意上的操練。</a:t>
            </a:r>
            <a:r>
              <a:rPr lang="en-AU" altLang="zh-TW" sz="3300" b="1" dirty="0">
                <a:solidFill>
                  <a:schemeClr val="accent5">
                    <a:lumMod val="50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zh-TW" altLang="en-US" sz="3300" b="1" dirty="0">
                <a:solidFill>
                  <a:schemeClr val="accent5">
                    <a:lumMod val="50000"/>
                  </a:schemeClr>
                </a:solidFill>
                <a:latin typeface="Times New Roman" panose="02020603050405020304" pitchFamily="18" charset="0"/>
                <a:ea typeface="DFKai-SB" panose="03000509000000000000" pitchFamily="65" charset="-120"/>
                <a:cs typeface="Times New Roman" panose="02020603050405020304" pitchFamily="18" charset="0"/>
              </a:rPr>
              <a:t>就算結果</a:t>
            </a:r>
            <a:endParaRPr lang="en-AU" altLang="zh-TW" sz="3300" b="1" dirty="0">
              <a:solidFill>
                <a:schemeClr val="accent5">
                  <a:lumMod val="50000"/>
                </a:schemeClr>
              </a:solidFill>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3300" b="1" dirty="0">
                <a:solidFill>
                  <a:schemeClr val="accent5">
                    <a:lumMod val="50000"/>
                  </a:schemeClr>
                </a:solidFill>
                <a:latin typeface="Times New Roman" panose="02020603050405020304" pitchFamily="18" charset="0"/>
                <a:ea typeface="DFKai-SB" panose="03000509000000000000" pitchFamily="65" charset="-120"/>
                <a:cs typeface="Times New Roman" panose="02020603050405020304" pitchFamily="18" charset="0"/>
              </a:rPr>
              <a:t>並非自己所想所求的，也已決定敬拜神，相信神有最好安排。就算是落在各樣患難中，也要凡事謝恩，高聲讚美神！</a:t>
            </a:r>
            <a:endParaRPr lang="en-AU" sz="3300" dirty="0">
              <a:solidFill>
                <a:schemeClr val="accent5">
                  <a:lumMod val="50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TextBox 3"/>
          <p:cNvSpPr txBox="1"/>
          <p:nvPr/>
        </p:nvSpPr>
        <p:spPr>
          <a:xfrm>
            <a:off x="11280576" y="6488669"/>
            <a:ext cx="417612" cy="369332"/>
          </a:xfrm>
          <a:prstGeom prst="rect">
            <a:avLst/>
          </a:prstGeom>
          <a:noFill/>
        </p:spPr>
        <p:txBody>
          <a:bodyPr wrap="square" rtlCol="0">
            <a:spAutoFit/>
          </a:bodyPr>
          <a:lstStyle/>
          <a:p>
            <a:r>
              <a:rPr lang="en-AU" dirty="0"/>
              <a:t>11</a:t>
            </a:r>
          </a:p>
        </p:txBody>
      </p:sp>
    </p:spTree>
    <p:extLst>
      <p:ext uri="{BB962C8B-B14F-4D97-AF65-F5344CB8AC3E}">
        <p14:creationId xmlns:p14="http://schemas.microsoft.com/office/powerpoint/2010/main" val="209130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for post"/>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68008" y="404664"/>
            <a:ext cx="5381089" cy="3744416"/>
          </a:xfrm>
          <a:prstGeom prst="rect">
            <a:avLst/>
          </a:prstGeom>
          <a:noFill/>
          <a:ln>
            <a:noFill/>
          </a:ln>
        </p:spPr>
      </p:pic>
      <p:sp>
        <p:nvSpPr>
          <p:cNvPr id="3" name="TextBox 2"/>
          <p:cNvSpPr txBox="1"/>
          <p:nvPr/>
        </p:nvSpPr>
        <p:spPr>
          <a:xfrm>
            <a:off x="335360" y="260648"/>
            <a:ext cx="5832648" cy="5478423"/>
          </a:xfrm>
          <a:prstGeom prst="rect">
            <a:avLst/>
          </a:prstGeom>
          <a:noFill/>
        </p:spPr>
        <p:txBody>
          <a:bodyPr wrap="square" rtlCol="0">
            <a:spAutoFit/>
          </a:bodyPr>
          <a:lstStyle/>
          <a:p>
            <a:r>
              <a:rPr lang="zh-TW" altLang="en-US" sz="3500" b="1" dirty="0">
                <a:solidFill>
                  <a:srgbClr val="0000FF"/>
                </a:solidFill>
                <a:effectLst>
                  <a:outerShdw blurRad="38100" dist="38100" dir="2700000" algn="tl">
                    <a:srgbClr val="000000">
                      <a:alpha val="43137"/>
                    </a:srgbClr>
                  </a:outerShdw>
                </a:effectLst>
                <a:latin typeface="Times New Roman" panose="02020603050405020304" pitchFamily="18" charset="0"/>
                <a:ea typeface="DFKai-SB" panose="03000509000000000000" pitchFamily="65" charset="-120"/>
                <a:cs typeface="Times New Roman" panose="02020603050405020304" pitchFamily="18" charset="0"/>
              </a:rPr>
              <a:t>因愛心所付出的勞苦</a:t>
            </a:r>
            <a:endParaRPr lang="en-AU" sz="3500" dirty="0">
              <a:solidFill>
                <a:srgbClr val="0000FF"/>
              </a:solidFill>
              <a:effectLst>
                <a:outerShdw blurRad="38100" dist="38100" dir="2700000" algn="tl">
                  <a:srgbClr val="000000">
                    <a:alpha val="43137"/>
                  </a:srgbClr>
                </a:outerShdw>
              </a:effectLst>
              <a:latin typeface="Times New Roman" panose="02020603050405020304" pitchFamily="18" charset="0"/>
              <a:ea typeface="DFKai-SB" panose="03000509000000000000" pitchFamily="65" charset="-120"/>
              <a:cs typeface="Times New Roman" panose="02020603050405020304" pitchFamily="18" charset="0"/>
            </a:endParaRPr>
          </a:p>
          <a:p>
            <a:r>
              <a:rPr lang="en-AU" b="1" dirty="0">
                <a:effectLst>
                  <a:outerShdw blurRad="38100" dist="38100" dir="2700000" algn="tl">
                    <a:srgbClr val="000000">
                      <a:alpha val="43137"/>
                    </a:srgbClr>
                  </a:outerShdw>
                </a:effectLst>
              </a:rPr>
              <a:t> </a:t>
            </a:r>
            <a:endParaRPr lang="en-AU" dirty="0">
              <a:effectLst>
                <a:outerShdw blurRad="38100" dist="38100" dir="2700000" algn="tl">
                  <a:srgbClr val="000000">
                    <a:alpha val="43137"/>
                  </a:srgbClr>
                </a:outerShdw>
              </a:effectLst>
            </a:endParaRPr>
          </a:p>
          <a:p>
            <a:pPr algn="just"/>
            <a:r>
              <a:rPr lang="zh-TW" altLang="en-US" sz="3300" b="1" dirty="0">
                <a:solidFill>
                  <a:schemeClr val="accent4">
                    <a:lumMod val="50000"/>
                  </a:schemeClr>
                </a:solidFill>
                <a:latin typeface="Times New Roman" panose="02020603050405020304" pitchFamily="18" charset="0"/>
                <a:ea typeface="DFKai-SB" panose="03000509000000000000" pitchFamily="65" charset="-120"/>
                <a:cs typeface="Times New Roman" panose="02020603050405020304" pitchFamily="18" charset="0"/>
              </a:rPr>
              <a:t>「愛心」按原文 </a:t>
            </a:r>
            <a:r>
              <a:rPr lang="en-US" sz="3300" b="1" dirty="0">
                <a:solidFill>
                  <a:schemeClr val="accent4">
                    <a:lumMod val="50000"/>
                  </a:schemeClr>
                </a:solidFill>
                <a:latin typeface="Times New Roman" panose="02020603050405020304" pitchFamily="18" charset="0"/>
                <a:ea typeface="DFKai-SB" panose="03000509000000000000" pitchFamily="65" charset="-120"/>
                <a:cs typeface="Times New Roman" panose="02020603050405020304" pitchFamily="18" charset="0"/>
              </a:rPr>
              <a:t>agape </a:t>
            </a:r>
            <a:r>
              <a:rPr lang="zh-TW" altLang="en-US" sz="3300" b="1" dirty="0">
                <a:solidFill>
                  <a:schemeClr val="accent4">
                    <a:lumMod val="50000"/>
                  </a:schemeClr>
                </a:solidFill>
                <a:latin typeface="Times New Roman" panose="02020603050405020304" pitchFamily="18" charset="0"/>
                <a:ea typeface="DFKai-SB" panose="03000509000000000000" pitchFamily="65" charset="-120"/>
                <a:cs typeface="Times New Roman" panose="02020603050405020304" pitchFamily="18" charset="0"/>
              </a:rPr>
              <a:t>是指</a:t>
            </a:r>
            <a:endParaRPr lang="en-US" sz="3300" b="1" dirty="0">
              <a:solidFill>
                <a:schemeClr val="accent4">
                  <a:lumMod val="50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algn="just"/>
            <a:r>
              <a:rPr lang="zh-TW" altLang="en-US" sz="3300" b="1" dirty="0">
                <a:solidFill>
                  <a:schemeClr val="accent4">
                    <a:lumMod val="50000"/>
                  </a:schemeClr>
                </a:solidFill>
                <a:latin typeface="Times New Roman" panose="02020603050405020304" pitchFamily="18" charset="0"/>
                <a:ea typeface="DFKai-SB" panose="03000509000000000000" pitchFamily="65" charset="-120"/>
                <a:cs typeface="Times New Roman" panose="02020603050405020304" pitchFamily="18" charset="0"/>
              </a:rPr>
              <a:t>「無私的、主動給予的、</a:t>
            </a:r>
            <a:endParaRPr lang="en-AU" altLang="zh-TW" sz="3300" b="1" dirty="0">
              <a:solidFill>
                <a:schemeClr val="accent4">
                  <a:lumMod val="50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algn="just"/>
            <a:r>
              <a:rPr lang="en-AU" altLang="zh-TW" sz="3300" b="1" dirty="0">
                <a:solidFill>
                  <a:schemeClr val="accent4">
                    <a:lumMod val="50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zh-TW" altLang="en-US" sz="3300" b="1" dirty="0">
                <a:solidFill>
                  <a:schemeClr val="accent4">
                    <a:lumMod val="50000"/>
                  </a:schemeClr>
                </a:solidFill>
                <a:latin typeface="Times New Roman" panose="02020603050405020304" pitchFamily="18" charset="0"/>
                <a:ea typeface="DFKai-SB" panose="03000509000000000000" pitchFamily="65" charset="-120"/>
                <a:cs typeface="Times New Roman" panose="02020603050405020304" pitchFamily="18" charset="0"/>
              </a:rPr>
              <a:t>完全的愛」；</a:t>
            </a:r>
            <a:endParaRPr lang="en-AU" altLang="zh-TW" sz="3300" b="1" dirty="0">
              <a:solidFill>
                <a:schemeClr val="accent4">
                  <a:lumMod val="50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algn="just"/>
            <a:r>
              <a:rPr lang="en-AU" altLang="zh-TW" sz="3300" b="1" dirty="0">
                <a:solidFill>
                  <a:schemeClr val="accent4">
                    <a:lumMod val="50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zh-TW" altLang="en-US" sz="3300" b="1" dirty="0">
                <a:solidFill>
                  <a:schemeClr val="accent4">
                    <a:lumMod val="50000"/>
                  </a:schemeClr>
                </a:solidFill>
                <a:latin typeface="Times New Roman" panose="02020603050405020304" pitchFamily="18" charset="0"/>
                <a:ea typeface="DFKai-SB" panose="03000509000000000000" pitchFamily="65" charset="-120"/>
                <a:cs typeface="Times New Roman" panose="02020603050405020304" pitchFamily="18" charset="0"/>
              </a:rPr>
              <a:t>是包括對神和對人的愛。</a:t>
            </a:r>
            <a:endParaRPr lang="en-AU" altLang="zh-TW" sz="3300" b="1" dirty="0">
              <a:solidFill>
                <a:schemeClr val="accent4">
                  <a:lumMod val="50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algn="just"/>
            <a:r>
              <a:rPr lang="en-AU" altLang="zh-TW" sz="1500" b="1" dirty="0">
                <a:solidFill>
                  <a:schemeClr val="accent4">
                    <a:lumMod val="50000"/>
                  </a:schemeClr>
                </a:solidFill>
                <a:latin typeface="Times New Roman" panose="02020603050405020304" pitchFamily="18" charset="0"/>
                <a:ea typeface="DFKai-SB" panose="03000509000000000000" pitchFamily="65" charset="-120"/>
                <a:cs typeface="Times New Roman" panose="02020603050405020304" pitchFamily="18" charset="0"/>
              </a:rPr>
              <a:t>  </a:t>
            </a:r>
          </a:p>
          <a:p>
            <a:pPr algn="just"/>
            <a:r>
              <a:rPr lang="zh-TW" altLang="en-US" sz="3300" b="1" dirty="0">
                <a:solidFill>
                  <a:schemeClr val="accent4">
                    <a:lumMod val="50000"/>
                  </a:schemeClr>
                </a:solidFill>
                <a:latin typeface="Times New Roman" panose="02020603050405020304" pitchFamily="18" charset="0"/>
                <a:ea typeface="DFKai-SB" panose="03000509000000000000" pitchFamily="65" charset="-120"/>
                <a:cs typeface="Times New Roman" panose="02020603050405020304" pitchFamily="18" charset="0"/>
              </a:rPr>
              <a:t>  有真正的愛心，才會產生</a:t>
            </a:r>
            <a:endParaRPr lang="en-AU" altLang="zh-TW" sz="3300" b="1" dirty="0">
              <a:solidFill>
                <a:schemeClr val="accent4">
                  <a:lumMod val="50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algn="just"/>
            <a:r>
              <a:rPr lang="en-AU" altLang="zh-TW" sz="3300" b="1" dirty="0">
                <a:solidFill>
                  <a:schemeClr val="accent4">
                    <a:lumMod val="50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zh-TW" altLang="en-US" sz="3300" b="1" dirty="0">
                <a:solidFill>
                  <a:schemeClr val="accent4">
                    <a:lumMod val="50000"/>
                  </a:schemeClr>
                </a:solidFill>
                <a:latin typeface="Times New Roman" panose="02020603050405020304" pitchFamily="18" charset="0"/>
                <a:ea typeface="DFKai-SB" panose="03000509000000000000" pitchFamily="65" charset="-120"/>
                <a:cs typeface="Times New Roman" panose="02020603050405020304" pitchFamily="18" charset="0"/>
              </a:rPr>
              <a:t>無私的關懷與幫助，</a:t>
            </a:r>
            <a:endParaRPr lang="en-AU" altLang="zh-TW" sz="3300" b="1" dirty="0">
              <a:solidFill>
                <a:schemeClr val="accent4">
                  <a:lumMod val="50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algn="just"/>
            <a:r>
              <a:rPr lang="en-AU" altLang="zh-TW" sz="3300" b="1" dirty="0">
                <a:solidFill>
                  <a:schemeClr val="accent4">
                    <a:lumMod val="50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zh-TW" altLang="en-US" sz="3300" b="1" dirty="0">
                <a:solidFill>
                  <a:schemeClr val="accent4">
                    <a:lumMod val="50000"/>
                  </a:schemeClr>
                </a:solidFill>
                <a:latin typeface="Times New Roman" panose="02020603050405020304" pitchFamily="18" charset="0"/>
                <a:ea typeface="DFKai-SB" panose="03000509000000000000" pitchFamily="65" charset="-120"/>
                <a:cs typeface="Times New Roman" panose="02020603050405020304" pitchFamily="18" charset="0"/>
              </a:rPr>
              <a:t>肯犧牲自己，付出代價，</a:t>
            </a:r>
            <a:endParaRPr lang="en-AU" altLang="zh-TW" sz="3300" b="1" dirty="0">
              <a:solidFill>
                <a:schemeClr val="accent4">
                  <a:lumMod val="50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algn="just"/>
            <a:r>
              <a:rPr lang="en-AU" altLang="zh-TW" sz="3300" b="1" dirty="0">
                <a:solidFill>
                  <a:schemeClr val="accent4">
                    <a:lumMod val="50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AU" altLang="zh-TW" sz="300" b="1" dirty="0">
                <a:solidFill>
                  <a:schemeClr val="accent4">
                    <a:lumMod val="50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zh-TW" altLang="en-US" sz="3300" b="1" dirty="0">
                <a:solidFill>
                  <a:schemeClr val="accent4">
                    <a:lumMod val="50000"/>
                  </a:schemeClr>
                </a:solidFill>
                <a:latin typeface="Times New Roman" panose="02020603050405020304" pitchFamily="18" charset="0"/>
                <a:ea typeface="DFKai-SB" panose="03000509000000000000" pitchFamily="65" charset="-120"/>
                <a:cs typeface="Times New Roman" panose="02020603050405020304" pitchFamily="18" charset="0"/>
              </a:rPr>
              <a:t>任勞任怨，以成全別人。</a:t>
            </a:r>
            <a:endParaRPr lang="en-AU" sz="3300" dirty="0">
              <a:solidFill>
                <a:schemeClr val="accent4">
                  <a:lumMod val="50000"/>
                </a:schemeClr>
              </a:solidFill>
              <a:latin typeface="Times New Roman" panose="02020603050405020304" pitchFamily="18" charset="0"/>
              <a:ea typeface="DFKai-SB" panose="03000509000000000000" pitchFamily="65" charset="-120"/>
              <a:cs typeface="Times New Roman" panose="02020603050405020304" pitchFamily="18" charset="0"/>
            </a:endParaRPr>
          </a:p>
          <a:p>
            <a:endParaRPr lang="en-AU" dirty="0"/>
          </a:p>
        </p:txBody>
      </p:sp>
      <p:sp>
        <p:nvSpPr>
          <p:cNvPr id="4" name="TextBox 3"/>
          <p:cNvSpPr txBox="1"/>
          <p:nvPr/>
        </p:nvSpPr>
        <p:spPr>
          <a:xfrm>
            <a:off x="11280576" y="6488669"/>
            <a:ext cx="417612" cy="369332"/>
          </a:xfrm>
          <a:prstGeom prst="rect">
            <a:avLst/>
          </a:prstGeom>
          <a:noFill/>
        </p:spPr>
        <p:txBody>
          <a:bodyPr wrap="square" rtlCol="0">
            <a:spAutoFit/>
          </a:bodyPr>
          <a:lstStyle/>
          <a:p>
            <a:r>
              <a:rPr lang="en-AU" dirty="0"/>
              <a:t>12</a:t>
            </a:r>
          </a:p>
        </p:txBody>
      </p:sp>
    </p:spTree>
    <p:extLst>
      <p:ext uri="{BB962C8B-B14F-4D97-AF65-F5344CB8AC3E}">
        <p14:creationId xmlns:p14="http://schemas.microsoft.com/office/powerpoint/2010/main" val="4113812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409553" y="335388"/>
            <a:ext cx="4591103" cy="2879560"/>
          </a:xfrm>
          <a:prstGeom prst="rect">
            <a:avLst/>
          </a:prstGeom>
        </p:spPr>
      </p:pic>
      <p:sp>
        <p:nvSpPr>
          <p:cNvPr id="4" name="TextBox 3"/>
          <p:cNvSpPr txBox="1"/>
          <p:nvPr/>
        </p:nvSpPr>
        <p:spPr>
          <a:xfrm>
            <a:off x="230102" y="325443"/>
            <a:ext cx="11017224" cy="5678478"/>
          </a:xfrm>
          <a:prstGeom prst="rect">
            <a:avLst/>
          </a:prstGeom>
          <a:noFill/>
        </p:spPr>
        <p:txBody>
          <a:bodyPr wrap="square" rtlCol="0">
            <a:spAutoFit/>
          </a:bodyPr>
          <a:lstStyle/>
          <a:p>
            <a:r>
              <a:rPr lang="zh-TW" altLang="en-US" sz="3150" b="1" dirty="0">
                <a:solidFill>
                  <a:schemeClr val="accent1">
                    <a:lumMod val="75000"/>
                  </a:schemeClr>
                </a:solidFill>
                <a:latin typeface="Times New Roman" panose="02020603050405020304" pitchFamily="18" charset="0"/>
                <a:ea typeface="DFKai-SB" panose="03000509000000000000" pitchFamily="65" charset="-120"/>
                <a:cs typeface="Times New Roman" panose="02020603050405020304" pitchFamily="18" charset="0"/>
              </a:rPr>
              <a:t>馬雲在一次大學生的畢業禮上演講，</a:t>
            </a:r>
            <a:endParaRPr lang="en-AU" altLang="zh-TW" sz="3150" b="1" dirty="0">
              <a:solidFill>
                <a:schemeClr val="accent1">
                  <a:lumMod val="75000"/>
                </a:schemeClr>
              </a:solidFill>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3150" b="1" dirty="0">
                <a:solidFill>
                  <a:schemeClr val="accent1">
                    <a:lumMod val="75000"/>
                  </a:schemeClr>
                </a:solidFill>
                <a:latin typeface="Times New Roman" panose="02020603050405020304" pitchFamily="18" charset="0"/>
                <a:ea typeface="DFKai-SB" panose="03000509000000000000" pitchFamily="65" charset="-120"/>
                <a:cs typeface="Times New Roman" panose="02020603050405020304" pitchFamily="18" charset="0"/>
              </a:rPr>
              <a:t>他提到三個「商」</a:t>
            </a:r>
            <a:r>
              <a:rPr lang="en-AU" altLang="zh-TW" sz="3150" b="1" dirty="0">
                <a:solidFill>
                  <a:schemeClr val="accent1">
                    <a:lumMod val="75000"/>
                  </a:schemeClr>
                </a:solidFill>
                <a:latin typeface="Times New Roman" panose="02020603050405020304" pitchFamily="18" charset="0"/>
                <a:ea typeface="DFKai-SB" panose="03000509000000000000" pitchFamily="65" charset="-120"/>
                <a:cs typeface="Times New Roman" panose="02020603050405020304" pitchFamily="18" charset="0"/>
              </a:rPr>
              <a:t>(quotient) </a:t>
            </a:r>
            <a:r>
              <a:rPr lang="zh-TW" altLang="en-US" sz="3150" b="1" dirty="0">
                <a:solidFill>
                  <a:schemeClr val="accent1">
                    <a:lumMod val="75000"/>
                  </a:schemeClr>
                </a:solidFill>
                <a:latin typeface="Times New Roman" panose="02020603050405020304" pitchFamily="18" charset="0"/>
                <a:ea typeface="DFKai-SB" panose="03000509000000000000" pitchFamily="65" charset="-120"/>
                <a:cs typeface="Times New Roman" panose="02020603050405020304" pitchFamily="18" charset="0"/>
              </a:rPr>
              <a:t>的問題，</a:t>
            </a:r>
            <a:endParaRPr lang="en-AU" altLang="zh-TW" sz="3150" b="1" dirty="0">
              <a:solidFill>
                <a:schemeClr val="accent1">
                  <a:lumMod val="75000"/>
                </a:schemeClr>
              </a:solidFill>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3150" b="1" dirty="0">
                <a:solidFill>
                  <a:schemeClr val="accent1">
                    <a:lumMod val="75000"/>
                  </a:schemeClr>
                </a:solidFill>
                <a:latin typeface="Times New Roman" panose="02020603050405020304" pitchFamily="18" charset="0"/>
                <a:ea typeface="DFKai-SB" panose="03000509000000000000" pitchFamily="65" charset="-120"/>
                <a:cs typeface="Times New Roman" panose="02020603050405020304" pitchFamily="18" charset="0"/>
              </a:rPr>
              <a:t>就是智商</a:t>
            </a:r>
            <a:r>
              <a:rPr lang="en-AU" sz="3150" b="1" dirty="0">
                <a:solidFill>
                  <a:schemeClr val="accent1">
                    <a:lumMod val="75000"/>
                  </a:schemeClr>
                </a:solidFill>
                <a:latin typeface="Times New Roman" panose="02020603050405020304" pitchFamily="18" charset="0"/>
                <a:ea typeface="DFKai-SB" panose="03000509000000000000" pitchFamily="65" charset="-120"/>
                <a:cs typeface="Times New Roman" panose="02020603050405020304" pitchFamily="18" charset="0"/>
              </a:rPr>
              <a:t> (IQ)</a:t>
            </a:r>
            <a:r>
              <a:rPr lang="zh-TW" altLang="en-US" sz="3150" b="1" dirty="0">
                <a:solidFill>
                  <a:schemeClr val="accent1">
                    <a:lumMod val="75000"/>
                  </a:schemeClr>
                </a:solidFill>
                <a:latin typeface="Times New Roman" panose="02020603050405020304" pitchFamily="18" charset="0"/>
                <a:ea typeface="DFKai-SB" panose="03000509000000000000" pitchFamily="65" charset="-120"/>
                <a:cs typeface="Times New Roman" panose="02020603050405020304" pitchFamily="18" charset="0"/>
              </a:rPr>
              <a:t>，情商</a:t>
            </a:r>
            <a:r>
              <a:rPr lang="en-AU" sz="3150" b="1" dirty="0">
                <a:solidFill>
                  <a:schemeClr val="accent1">
                    <a:lumMod val="75000"/>
                  </a:schemeClr>
                </a:solidFill>
                <a:latin typeface="Times New Roman" panose="02020603050405020304" pitchFamily="18" charset="0"/>
                <a:ea typeface="DFKai-SB" panose="03000509000000000000" pitchFamily="65" charset="-120"/>
                <a:cs typeface="Times New Roman" panose="02020603050405020304" pitchFamily="18" charset="0"/>
              </a:rPr>
              <a:t> (EQ)</a:t>
            </a:r>
            <a:r>
              <a:rPr lang="zh-TW" altLang="en-US" sz="3150" b="1" dirty="0">
                <a:solidFill>
                  <a:schemeClr val="accent1">
                    <a:lumMod val="75000"/>
                  </a:schemeClr>
                </a:solidFill>
                <a:latin typeface="Times New Roman" panose="02020603050405020304" pitchFamily="18" charset="0"/>
                <a:ea typeface="DFKai-SB" panose="03000509000000000000" pitchFamily="65" charset="-120"/>
                <a:cs typeface="Times New Roman" panose="02020603050405020304" pitchFamily="18" charset="0"/>
              </a:rPr>
              <a:t>，愛商</a:t>
            </a:r>
            <a:r>
              <a:rPr lang="en-AU" sz="3150" b="1" dirty="0">
                <a:solidFill>
                  <a:schemeClr val="accent1">
                    <a:lumMod val="75000"/>
                  </a:schemeClr>
                </a:solidFill>
                <a:latin typeface="Times New Roman" panose="02020603050405020304" pitchFamily="18" charset="0"/>
                <a:ea typeface="DFKai-SB" panose="03000509000000000000" pitchFamily="65" charset="-120"/>
                <a:cs typeface="Times New Roman" panose="02020603050405020304" pitchFamily="18" charset="0"/>
              </a:rPr>
              <a:t> (LQ) </a:t>
            </a:r>
            <a:r>
              <a:rPr lang="zh-TW" altLang="en-US" sz="3150" b="1" dirty="0">
                <a:solidFill>
                  <a:schemeClr val="accent1">
                    <a:lumMod val="75000"/>
                  </a:schemeClr>
                </a:solidFill>
                <a:latin typeface="Times New Roman" panose="02020603050405020304" pitchFamily="18" charset="0"/>
                <a:ea typeface="DFKai-SB" panose="03000509000000000000" pitchFamily="65" charset="-120"/>
                <a:cs typeface="Times New Roman" panose="02020603050405020304" pitchFamily="18" charset="0"/>
              </a:rPr>
              <a:t>。</a:t>
            </a:r>
            <a:endParaRPr lang="en-AU" altLang="zh-TW" sz="3150" b="1" dirty="0">
              <a:solidFill>
                <a:schemeClr val="accent1">
                  <a:lumMod val="75000"/>
                </a:schemeClr>
              </a:solidFill>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3150" b="1" dirty="0">
                <a:solidFill>
                  <a:schemeClr val="accent1">
                    <a:lumMod val="75000"/>
                  </a:schemeClr>
                </a:solidFill>
                <a:latin typeface="Times New Roman" panose="02020603050405020304" pitchFamily="18" charset="0"/>
                <a:ea typeface="DFKai-SB" panose="03000509000000000000" pitchFamily="65" charset="-120"/>
                <a:cs typeface="Times New Roman" panose="02020603050405020304" pitchFamily="18" charset="0"/>
              </a:rPr>
              <a:t>他說：「</a:t>
            </a:r>
            <a:r>
              <a:rPr lang="en-AU" sz="3150" b="1" dirty="0">
                <a:solidFill>
                  <a:schemeClr val="accent1">
                    <a:lumMod val="75000"/>
                  </a:schemeClr>
                </a:solidFill>
                <a:latin typeface="Times New Roman" panose="02020603050405020304" pitchFamily="18" charset="0"/>
                <a:ea typeface="DFKai-SB" panose="03000509000000000000" pitchFamily="65" charset="-120"/>
                <a:cs typeface="Times New Roman" panose="02020603050405020304" pitchFamily="18" charset="0"/>
              </a:rPr>
              <a:t>IQ </a:t>
            </a:r>
            <a:r>
              <a:rPr lang="zh-TW" altLang="en-US" sz="3150" b="1" dirty="0">
                <a:solidFill>
                  <a:schemeClr val="accent1">
                    <a:lumMod val="75000"/>
                  </a:schemeClr>
                </a:solidFill>
                <a:latin typeface="Times New Roman" panose="02020603050405020304" pitchFamily="18" charset="0"/>
                <a:ea typeface="DFKai-SB" panose="03000509000000000000" pitchFamily="65" charset="-120"/>
                <a:cs typeface="Times New Roman" panose="02020603050405020304" pitchFamily="18" charset="0"/>
              </a:rPr>
              <a:t>高的人不太會容易失敗；</a:t>
            </a:r>
            <a:endParaRPr lang="en-AU" altLang="zh-TW" sz="3150" b="1" dirty="0">
              <a:solidFill>
                <a:schemeClr val="accent1">
                  <a:lumMod val="75000"/>
                </a:schemeClr>
              </a:solidFill>
              <a:latin typeface="Times New Roman" panose="02020603050405020304" pitchFamily="18" charset="0"/>
              <a:ea typeface="DFKai-SB" panose="03000509000000000000" pitchFamily="65" charset="-120"/>
              <a:cs typeface="Times New Roman" panose="02020603050405020304" pitchFamily="18" charset="0"/>
            </a:endParaRPr>
          </a:p>
          <a:p>
            <a:r>
              <a:rPr lang="en-AU" sz="3150" b="1" dirty="0">
                <a:solidFill>
                  <a:schemeClr val="accent1">
                    <a:lumMod val="75000"/>
                  </a:schemeClr>
                </a:solidFill>
                <a:latin typeface="Times New Roman" panose="02020603050405020304" pitchFamily="18" charset="0"/>
                <a:ea typeface="DFKai-SB" panose="03000509000000000000" pitchFamily="65" charset="-120"/>
                <a:cs typeface="Times New Roman" panose="02020603050405020304" pitchFamily="18" charset="0"/>
              </a:rPr>
              <a:t>EQ </a:t>
            </a:r>
            <a:r>
              <a:rPr lang="zh-TW" altLang="en-US" sz="3150" b="1" dirty="0">
                <a:solidFill>
                  <a:schemeClr val="accent1">
                    <a:lumMod val="75000"/>
                  </a:schemeClr>
                </a:solidFill>
                <a:latin typeface="Times New Roman" panose="02020603050405020304" pitchFamily="18" charset="0"/>
                <a:ea typeface="DFKai-SB" panose="03000509000000000000" pitchFamily="65" charset="-120"/>
                <a:cs typeface="Times New Roman" panose="02020603050405020304" pitchFamily="18" charset="0"/>
              </a:rPr>
              <a:t>高的人，機會會很多；但只有</a:t>
            </a:r>
            <a:r>
              <a:rPr lang="en-AU" sz="3150" b="1" dirty="0">
                <a:solidFill>
                  <a:schemeClr val="accent1">
                    <a:lumMod val="75000"/>
                  </a:schemeClr>
                </a:solidFill>
                <a:latin typeface="Times New Roman" panose="02020603050405020304" pitchFamily="18" charset="0"/>
                <a:ea typeface="DFKai-SB" panose="03000509000000000000" pitchFamily="65" charset="-120"/>
                <a:cs typeface="Times New Roman" panose="02020603050405020304" pitchFamily="18" charset="0"/>
              </a:rPr>
              <a:t>LQ </a:t>
            </a:r>
            <a:r>
              <a:rPr lang="zh-TW" altLang="en-US" sz="3150" b="1" dirty="0">
                <a:solidFill>
                  <a:schemeClr val="accent1">
                    <a:lumMod val="75000"/>
                  </a:schemeClr>
                </a:solidFill>
                <a:latin typeface="Times New Roman" panose="02020603050405020304" pitchFamily="18" charset="0"/>
                <a:ea typeface="DFKai-SB" panose="03000509000000000000" pitchFamily="65" charset="-120"/>
                <a:cs typeface="Times New Roman" panose="02020603050405020304" pitchFamily="18" charset="0"/>
              </a:rPr>
              <a:t>高</a:t>
            </a:r>
            <a:endParaRPr lang="en-AU" altLang="zh-TW" sz="3150" b="1" dirty="0">
              <a:solidFill>
                <a:schemeClr val="accent1">
                  <a:lumMod val="75000"/>
                </a:schemeClr>
              </a:solidFill>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3150" b="1" dirty="0">
                <a:solidFill>
                  <a:schemeClr val="accent1">
                    <a:lumMod val="75000"/>
                  </a:schemeClr>
                </a:solidFill>
                <a:latin typeface="Times New Roman" panose="02020603050405020304" pitchFamily="18" charset="0"/>
                <a:ea typeface="DFKai-SB" panose="03000509000000000000" pitchFamily="65" charset="-120"/>
                <a:cs typeface="Times New Roman" panose="02020603050405020304" pitchFamily="18" charset="0"/>
              </a:rPr>
              <a:t>的人，才能受人尊重。未來機器會取代</a:t>
            </a:r>
            <a:endParaRPr lang="en-AU" altLang="zh-TW" sz="3150" b="1" dirty="0">
              <a:solidFill>
                <a:schemeClr val="accent1">
                  <a:lumMod val="75000"/>
                </a:schemeClr>
              </a:solidFill>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3150" b="1" dirty="0">
                <a:solidFill>
                  <a:schemeClr val="accent1">
                    <a:lumMod val="75000"/>
                  </a:schemeClr>
                </a:solidFill>
                <a:latin typeface="Times New Roman" panose="02020603050405020304" pitchFamily="18" charset="0"/>
                <a:ea typeface="DFKai-SB" panose="03000509000000000000" pitchFamily="65" charset="-120"/>
                <a:cs typeface="Times New Roman" panose="02020603050405020304" pitchFamily="18" charset="0"/>
              </a:rPr>
              <a:t>人的工作，但機器只有芯片，卻沒有心，人類有愛，這是機器不能取代的。」</a:t>
            </a:r>
            <a:endParaRPr lang="en-AU" sz="3150" b="1" dirty="0">
              <a:solidFill>
                <a:schemeClr val="accent1">
                  <a:lumMod val="75000"/>
                </a:schemeClr>
              </a:solidFill>
              <a:latin typeface="Times New Roman" panose="02020603050405020304" pitchFamily="18" charset="0"/>
              <a:ea typeface="DFKai-SB" panose="03000509000000000000" pitchFamily="65" charset="-120"/>
              <a:cs typeface="Times New Roman" panose="02020603050405020304" pitchFamily="18" charset="0"/>
            </a:endParaRPr>
          </a:p>
          <a:p>
            <a:r>
              <a:rPr lang="en-AU" sz="1500" b="1" dirty="0">
                <a:latin typeface="Times New Roman" panose="02020603050405020304" pitchFamily="18" charset="0"/>
                <a:ea typeface="DFKai-SB" panose="03000509000000000000" pitchFamily="65" charset="-120"/>
                <a:cs typeface="Times New Roman" panose="02020603050405020304" pitchFamily="18" charset="0"/>
              </a:rPr>
              <a:t> </a:t>
            </a:r>
          </a:p>
          <a:p>
            <a:r>
              <a:rPr lang="zh-TW" altLang="en-US" sz="320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rPr>
              <a:t>非基督徒的馬雲都能明白「愛心」的重要，何況我們每一個曾領受過主耶穌在十架上無私犧牲大愛的人，豈不是更應</a:t>
            </a:r>
            <a:endParaRPr lang="en-AU" altLang="zh-TW" sz="320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320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rPr>
              <a:t>不怕付上代價，盡心、盡性、盡意去愛神，還要愛人如己。</a:t>
            </a:r>
            <a:endParaRPr lang="en-AU" sz="320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TextBox 4"/>
          <p:cNvSpPr txBox="1"/>
          <p:nvPr/>
        </p:nvSpPr>
        <p:spPr>
          <a:xfrm>
            <a:off x="11280576" y="6488669"/>
            <a:ext cx="417612" cy="369332"/>
          </a:xfrm>
          <a:prstGeom prst="rect">
            <a:avLst/>
          </a:prstGeom>
          <a:noFill/>
        </p:spPr>
        <p:txBody>
          <a:bodyPr wrap="square" rtlCol="0">
            <a:spAutoFit/>
          </a:bodyPr>
          <a:lstStyle/>
          <a:p>
            <a:r>
              <a:rPr lang="en-AU" dirty="0"/>
              <a:t>13</a:t>
            </a:r>
          </a:p>
        </p:txBody>
      </p:sp>
    </p:spTree>
    <p:extLst>
      <p:ext uri="{BB962C8B-B14F-4D97-AF65-F5344CB8AC3E}">
        <p14:creationId xmlns:p14="http://schemas.microsoft.com/office/powerpoint/2010/main" val="2322427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16080" y="188640"/>
            <a:ext cx="5017438" cy="2754660"/>
          </a:xfrm>
          <a:prstGeom prst="rect">
            <a:avLst/>
          </a:prstGeom>
        </p:spPr>
      </p:pic>
      <p:sp>
        <p:nvSpPr>
          <p:cNvPr id="3" name="TextBox 2"/>
          <p:cNvSpPr txBox="1"/>
          <p:nvPr/>
        </p:nvSpPr>
        <p:spPr>
          <a:xfrm>
            <a:off x="263352" y="188640"/>
            <a:ext cx="10873208" cy="6093976"/>
          </a:xfrm>
          <a:prstGeom prst="rect">
            <a:avLst/>
          </a:prstGeom>
          <a:noFill/>
        </p:spPr>
        <p:txBody>
          <a:bodyPr wrap="square" rtlCol="0">
            <a:spAutoFit/>
          </a:bodyPr>
          <a:lstStyle/>
          <a:p>
            <a:r>
              <a:rPr lang="zh-TW" altLang="en-US" sz="3500" b="1" dirty="0">
                <a:solidFill>
                  <a:srgbClr val="0000FF"/>
                </a:solidFill>
                <a:effectLst>
                  <a:outerShdw blurRad="38100" dist="38100" dir="2700000" algn="tl">
                    <a:srgbClr val="000000">
                      <a:alpha val="43137"/>
                    </a:srgbClr>
                  </a:outerShdw>
                </a:effectLst>
                <a:latin typeface="Times New Roman" panose="02020603050405020304" pitchFamily="18" charset="0"/>
                <a:ea typeface="DFKai-SB" panose="03000509000000000000" pitchFamily="65" charset="-120"/>
                <a:cs typeface="Times New Roman" panose="02020603050405020304" pitchFamily="18" charset="0"/>
              </a:rPr>
              <a:t>因盼望所持守的堅忍</a:t>
            </a:r>
            <a:endParaRPr lang="en-AU" sz="3500" dirty="0">
              <a:solidFill>
                <a:srgbClr val="0000FF"/>
              </a:solidFill>
              <a:effectLst>
                <a:outerShdw blurRad="38100" dist="38100" dir="2700000" algn="tl">
                  <a:srgbClr val="000000">
                    <a:alpha val="43137"/>
                  </a:srgbClr>
                </a:outerShdw>
              </a:effectLst>
              <a:latin typeface="Times New Roman" panose="02020603050405020304" pitchFamily="18" charset="0"/>
              <a:ea typeface="DFKai-SB" panose="03000509000000000000" pitchFamily="65" charset="-120"/>
              <a:cs typeface="Times New Roman" panose="02020603050405020304" pitchFamily="18" charset="0"/>
            </a:endParaRPr>
          </a:p>
          <a:p>
            <a:r>
              <a:rPr lang="en-AU" sz="1500" dirty="0">
                <a:latin typeface="Times New Roman" panose="02020603050405020304" pitchFamily="18" charset="0"/>
                <a:ea typeface="DFKai-SB" panose="03000509000000000000" pitchFamily="65" charset="-120"/>
                <a:cs typeface="Times New Roman" panose="02020603050405020304" pitchFamily="18" charset="0"/>
              </a:rPr>
              <a:t> </a:t>
            </a:r>
          </a:p>
          <a:p>
            <a:r>
              <a:rPr lang="zh-TW" altLang="en-US" sz="3300" b="1" dirty="0">
                <a:solidFill>
                  <a:schemeClr val="accent6">
                    <a:lumMod val="75000"/>
                  </a:schemeClr>
                </a:solidFill>
                <a:latin typeface="Times New Roman" panose="02020603050405020304" pitchFamily="18" charset="0"/>
                <a:ea typeface="DFKai-SB" panose="03000509000000000000" pitchFamily="65" charset="-120"/>
                <a:cs typeface="Times New Roman" panose="02020603050405020304" pitchFamily="18" charset="0"/>
              </a:rPr>
              <a:t>「因盼望我們主耶穌基督所存</a:t>
            </a:r>
            <a:endParaRPr lang="en-AU" altLang="zh-TW" sz="3300" b="1" dirty="0">
              <a:solidFill>
                <a:schemeClr val="accent6">
                  <a:lumMod val="75000"/>
                </a:schemeClr>
              </a:solidFill>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3300" b="1" dirty="0">
                <a:solidFill>
                  <a:schemeClr val="accent6">
                    <a:lumMod val="75000"/>
                  </a:schemeClr>
                </a:solidFill>
                <a:latin typeface="Times New Roman" panose="02020603050405020304" pitchFamily="18" charset="0"/>
                <a:ea typeface="DFKai-SB" panose="03000509000000000000" pitchFamily="65" charset="-120"/>
                <a:cs typeface="Times New Roman" panose="02020603050405020304" pitchFamily="18" charset="0"/>
              </a:rPr>
              <a:t>的忍耐」；「忍耐」或「堅忍」，</a:t>
            </a:r>
            <a:endParaRPr lang="en-AU" altLang="zh-TW" sz="3300" b="1" dirty="0">
              <a:solidFill>
                <a:schemeClr val="accent6">
                  <a:lumMod val="75000"/>
                </a:schemeClr>
              </a:solidFill>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3300" b="1" dirty="0">
                <a:solidFill>
                  <a:schemeClr val="accent6">
                    <a:lumMod val="75000"/>
                  </a:schemeClr>
                </a:solidFill>
                <a:latin typeface="Times New Roman" panose="02020603050405020304" pitchFamily="18" charset="0"/>
                <a:ea typeface="DFKai-SB" panose="03000509000000000000" pitchFamily="65" charset="-120"/>
                <a:cs typeface="Times New Roman" panose="02020603050405020304" pitchFamily="18" charset="0"/>
              </a:rPr>
              <a:t>原文是 </a:t>
            </a:r>
            <a:r>
              <a:rPr lang="en-AU" sz="3300" b="1" i="1" dirty="0" err="1">
                <a:solidFill>
                  <a:schemeClr val="accent6">
                    <a:lumMod val="75000"/>
                  </a:schemeClr>
                </a:solidFill>
                <a:latin typeface="Times New Roman" panose="02020603050405020304" pitchFamily="18" charset="0"/>
                <a:ea typeface="DFKai-SB" panose="03000509000000000000" pitchFamily="65" charset="-120"/>
                <a:cs typeface="Times New Roman" panose="02020603050405020304" pitchFamily="18" charset="0"/>
              </a:rPr>
              <a:t>hupomone</a:t>
            </a:r>
            <a:r>
              <a:rPr lang="en-AU" sz="3300" b="1" i="1" dirty="0">
                <a:solidFill>
                  <a:schemeClr val="accent6">
                    <a:lumMod val="7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zh-TW" altLang="en-US" sz="3300" b="1" dirty="0">
                <a:solidFill>
                  <a:schemeClr val="accent6">
                    <a:lumMod val="75000"/>
                  </a:schemeClr>
                </a:solidFill>
                <a:latin typeface="Times New Roman" panose="02020603050405020304" pitchFamily="18" charset="0"/>
                <a:ea typeface="DFKai-SB" panose="03000509000000000000" pitchFamily="65" charset="-120"/>
                <a:cs typeface="Times New Roman" panose="02020603050405020304" pitchFamily="18" charset="0"/>
              </a:rPr>
              <a:t>，是指對事情</a:t>
            </a:r>
            <a:endParaRPr lang="en-AU" altLang="zh-TW" sz="3300" b="1" dirty="0">
              <a:solidFill>
                <a:schemeClr val="accent6">
                  <a:lumMod val="75000"/>
                </a:schemeClr>
              </a:solidFill>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3300" b="1" dirty="0">
                <a:solidFill>
                  <a:schemeClr val="accent6">
                    <a:lumMod val="75000"/>
                  </a:schemeClr>
                </a:solidFill>
                <a:latin typeface="Times New Roman" panose="02020603050405020304" pitchFamily="18" charset="0"/>
                <a:ea typeface="DFKai-SB" panose="03000509000000000000" pitchFamily="65" charset="-120"/>
                <a:cs typeface="Times New Roman" panose="02020603050405020304" pitchFamily="18" charset="0"/>
              </a:rPr>
              <a:t>或環境的忍耐。</a:t>
            </a:r>
            <a:r>
              <a:rPr lang="en-AU" sz="3300" b="1" i="1" dirty="0" err="1">
                <a:solidFill>
                  <a:schemeClr val="accent6">
                    <a:lumMod val="75000"/>
                  </a:schemeClr>
                </a:solidFill>
                <a:latin typeface="Times New Roman" panose="02020603050405020304" pitchFamily="18" charset="0"/>
                <a:ea typeface="DFKai-SB" panose="03000509000000000000" pitchFamily="65" charset="-120"/>
                <a:cs typeface="Times New Roman" panose="02020603050405020304" pitchFamily="18" charset="0"/>
              </a:rPr>
              <a:t>hupomone</a:t>
            </a:r>
            <a:r>
              <a:rPr lang="en-AU" sz="3300" b="1" i="1" dirty="0">
                <a:solidFill>
                  <a:schemeClr val="accent6">
                    <a:lumMod val="7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zh-TW" altLang="en-US" sz="3300" b="1" dirty="0">
                <a:solidFill>
                  <a:schemeClr val="accent6">
                    <a:lumMod val="75000"/>
                  </a:schemeClr>
                </a:solidFill>
                <a:latin typeface="Times New Roman" panose="02020603050405020304" pitchFamily="18" charset="0"/>
                <a:ea typeface="DFKai-SB" panose="03000509000000000000" pitchFamily="65" charset="-120"/>
                <a:cs typeface="Times New Roman" panose="02020603050405020304" pitchFamily="18" charset="0"/>
              </a:rPr>
              <a:t>是由</a:t>
            </a:r>
            <a:endParaRPr lang="en-AU" altLang="zh-TW" sz="3300" b="1" dirty="0">
              <a:solidFill>
                <a:schemeClr val="accent6">
                  <a:lumMod val="75000"/>
                </a:schemeClr>
              </a:solidFill>
              <a:latin typeface="Times New Roman" panose="02020603050405020304" pitchFamily="18" charset="0"/>
              <a:ea typeface="DFKai-SB" panose="03000509000000000000" pitchFamily="65" charset="-120"/>
              <a:cs typeface="Times New Roman" panose="02020603050405020304" pitchFamily="18" charset="0"/>
            </a:endParaRPr>
          </a:p>
          <a:p>
            <a:r>
              <a:rPr lang="en-AU" sz="3300" b="1" i="1" dirty="0">
                <a:solidFill>
                  <a:schemeClr val="accent6">
                    <a:lumMod val="7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AU" sz="3300" b="1" i="1" dirty="0" err="1">
                <a:solidFill>
                  <a:schemeClr val="accent6">
                    <a:lumMod val="75000"/>
                  </a:schemeClr>
                </a:solidFill>
                <a:latin typeface="Times New Roman" panose="02020603050405020304" pitchFamily="18" charset="0"/>
                <a:ea typeface="DFKai-SB" panose="03000509000000000000" pitchFamily="65" charset="-120"/>
                <a:cs typeface="Times New Roman" panose="02020603050405020304" pitchFamily="18" charset="0"/>
              </a:rPr>
              <a:t>hupo</a:t>
            </a:r>
            <a:r>
              <a:rPr lang="zh-TW" altLang="en-US" sz="3300" b="1" dirty="0">
                <a:solidFill>
                  <a:schemeClr val="accent6">
                    <a:lumMod val="75000"/>
                  </a:schemeClr>
                </a:solidFill>
                <a:latin typeface="Times New Roman" panose="02020603050405020304" pitchFamily="18" charset="0"/>
                <a:ea typeface="DFKai-SB" panose="03000509000000000000" pitchFamily="65" charset="-120"/>
                <a:cs typeface="Times New Roman" panose="02020603050405020304" pitchFamily="18" charset="0"/>
              </a:rPr>
              <a:t>「在底下」和 </a:t>
            </a:r>
            <a:r>
              <a:rPr lang="en-AU" sz="3300" b="1" i="1" dirty="0" err="1">
                <a:solidFill>
                  <a:schemeClr val="accent6">
                    <a:lumMod val="75000"/>
                  </a:schemeClr>
                </a:solidFill>
                <a:latin typeface="Times New Roman" panose="02020603050405020304" pitchFamily="18" charset="0"/>
                <a:ea typeface="DFKai-SB" panose="03000509000000000000" pitchFamily="65" charset="-120"/>
                <a:cs typeface="Times New Roman" panose="02020603050405020304" pitchFamily="18" charset="0"/>
              </a:rPr>
              <a:t>mone</a:t>
            </a:r>
            <a:r>
              <a:rPr lang="en-AU" sz="3300" b="1" i="1" dirty="0">
                <a:solidFill>
                  <a:schemeClr val="accent6">
                    <a:lumMod val="75000"/>
                  </a:schemeClr>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3300" b="1" dirty="0">
                <a:solidFill>
                  <a:schemeClr val="accent6">
                    <a:lumMod val="75000"/>
                  </a:schemeClr>
                </a:solidFill>
                <a:latin typeface="Times New Roman" panose="02020603050405020304" pitchFamily="18" charset="0"/>
                <a:ea typeface="DFKai-SB" panose="03000509000000000000" pitchFamily="65" charset="-120"/>
                <a:cs typeface="Times New Roman" panose="02020603050405020304" pitchFamily="18" charset="0"/>
              </a:rPr>
              <a:t>「停留」複合而成，在古典希臘文中並不常見，一般是指忍受自己所不願意的勞苦。但還有個非常有趣的用法，用來指植物在不利的環境中仍有生長的能耐。</a:t>
            </a:r>
            <a:endParaRPr lang="en-AU" sz="3300" dirty="0">
              <a:solidFill>
                <a:schemeClr val="accent6">
                  <a:lumMod val="75000"/>
                </a:schemeClr>
              </a:solidFill>
              <a:latin typeface="Times New Roman" panose="02020603050405020304" pitchFamily="18" charset="0"/>
              <a:ea typeface="DFKai-SB" panose="03000509000000000000" pitchFamily="65" charset="-120"/>
              <a:cs typeface="Times New Roman" panose="02020603050405020304" pitchFamily="18" charset="0"/>
            </a:endParaRPr>
          </a:p>
          <a:p>
            <a:r>
              <a:rPr lang="en-AU" sz="1000" b="1" dirty="0">
                <a:latin typeface="Times New Roman" panose="02020603050405020304" pitchFamily="18" charset="0"/>
                <a:ea typeface="DFKai-SB" panose="03000509000000000000" pitchFamily="65" charset="-120"/>
                <a:cs typeface="Times New Roman" panose="02020603050405020304" pitchFamily="18" charset="0"/>
              </a:rPr>
              <a:t> </a:t>
            </a:r>
            <a:endParaRPr lang="en-AU" sz="1000" dirty="0">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3400" b="1" dirty="0">
                <a:solidFill>
                  <a:srgbClr val="0000FF"/>
                </a:solidFill>
                <a:latin typeface="Times New Roman" panose="02020603050405020304" pitchFamily="18" charset="0"/>
                <a:ea typeface="DFKai-SB" panose="03000509000000000000" pitchFamily="65" charset="-120"/>
                <a:cs typeface="Times New Roman" panose="02020603050405020304" pitchFamily="18" charset="0"/>
              </a:rPr>
              <a:t>所以，「忍耐」不單是指</a:t>
            </a:r>
            <a:r>
              <a:rPr lang="zh-TW" altLang="en-US" sz="3400" b="1" u="sng" dirty="0">
                <a:solidFill>
                  <a:srgbClr val="0000FF"/>
                </a:solidFill>
                <a:latin typeface="Times New Roman" panose="02020603050405020304" pitchFamily="18" charset="0"/>
                <a:ea typeface="DFKai-SB" panose="03000509000000000000" pitchFamily="65" charset="-120"/>
                <a:cs typeface="Times New Roman" panose="02020603050405020304" pitchFamily="18" charset="0"/>
              </a:rPr>
              <a:t>消極</a:t>
            </a:r>
            <a:r>
              <a:rPr lang="zh-TW" altLang="en-US" sz="3400" b="1" dirty="0">
                <a:solidFill>
                  <a:srgbClr val="0000FF"/>
                </a:solidFill>
                <a:latin typeface="Times New Roman" panose="02020603050405020304" pitchFamily="18" charset="0"/>
                <a:ea typeface="DFKai-SB" panose="03000509000000000000" pitchFamily="65" charset="-120"/>
                <a:cs typeface="Times New Roman" panose="02020603050405020304" pitchFamily="18" charset="0"/>
              </a:rPr>
              <a:t>的忍受，</a:t>
            </a:r>
            <a:endParaRPr lang="en-AU" altLang="zh-TW" sz="3400" b="1" dirty="0">
              <a:solidFill>
                <a:srgbClr val="0000FF"/>
              </a:solidFill>
              <a:latin typeface="Times New Roman" panose="02020603050405020304" pitchFamily="18" charset="0"/>
              <a:ea typeface="DFKai-SB" panose="03000509000000000000" pitchFamily="65" charset="-120"/>
              <a:cs typeface="Times New Roman" panose="02020603050405020304" pitchFamily="18" charset="0"/>
            </a:endParaRPr>
          </a:p>
          <a:p>
            <a:r>
              <a:rPr lang="en-AU" altLang="zh-TW" sz="3400" b="1" dirty="0">
                <a:solidFill>
                  <a:srgbClr val="0000FF"/>
                </a:solidFill>
                <a:latin typeface="Times New Roman" panose="02020603050405020304" pitchFamily="18" charset="0"/>
                <a:ea typeface="DFKai-SB" panose="03000509000000000000" pitchFamily="65" charset="-120"/>
                <a:cs typeface="Times New Roman" panose="02020603050405020304" pitchFamily="18" charset="0"/>
              </a:rPr>
              <a:t>                            </a:t>
            </a:r>
            <a:r>
              <a:rPr lang="zh-TW" altLang="en-US" sz="3400" b="1" dirty="0">
                <a:solidFill>
                  <a:srgbClr val="0000FF"/>
                </a:solidFill>
                <a:latin typeface="Times New Roman" panose="02020603050405020304" pitchFamily="18" charset="0"/>
                <a:ea typeface="DFKai-SB" panose="03000509000000000000" pitchFamily="65" charset="-120"/>
                <a:cs typeface="Times New Roman" panose="02020603050405020304" pitchFamily="18" charset="0"/>
              </a:rPr>
              <a:t>並且也含有</a:t>
            </a:r>
            <a:r>
              <a:rPr lang="zh-TW" altLang="en-US" sz="3400" b="1" u="sng" dirty="0">
                <a:solidFill>
                  <a:srgbClr val="0000FF"/>
                </a:solidFill>
                <a:latin typeface="Times New Roman" panose="02020603050405020304" pitchFamily="18" charset="0"/>
                <a:ea typeface="DFKai-SB" panose="03000509000000000000" pitchFamily="65" charset="-120"/>
                <a:cs typeface="Times New Roman" panose="02020603050405020304" pitchFamily="18" charset="0"/>
              </a:rPr>
              <a:t>積極</a:t>
            </a:r>
            <a:r>
              <a:rPr lang="zh-TW" altLang="en-US" sz="3400" b="1" dirty="0">
                <a:solidFill>
                  <a:srgbClr val="0000FF"/>
                </a:solidFill>
                <a:latin typeface="Times New Roman" panose="02020603050405020304" pitchFamily="18" charset="0"/>
                <a:ea typeface="DFKai-SB" panose="03000509000000000000" pitchFamily="65" charset="-120"/>
                <a:cs typeface="Times New Roman" panose="02020603050405020304" pitchFamily="18" charset="0"/>
              </a:rPr>
              <a:t>勝過難處的堅忍的意思。</a:t>
            </a:r>
            <a:endParaRPr lang="en-AU" sz="3400" dirty="0">
              <a:solidFill>
                <a:srgbClr val="0000FF"/>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TextBox 3"/>
          <p:cNvSpPr txBox="1"/>
          <p:nvPr/>
        </p:nvSpPr>
        <p:spPr>
          <a:xfrm>
            <a:off x="11280576" y="6488669"/>
            <a:ext cx="417612" cy="369332"/>
          </a:xfrm>
          <a:prstGeom prst="rect">
            <a:avLst/>
          </a:prstGeom>
          <a:noFill/>
        </p:spPr>
        <p:txBody>
          <a:bodyPr wrap="square" rtlCol="0">
            <a:spAutoFit/>
          </a:bodyPr>
          <a:lstStyle/>
          <a:p>
            <a:r>
              <a:rPr lang="en-AU" dirty="0"/>
              <a:t>14</a:t>
            </a:r>
          </a:p>
        </p:txBody>
      </p:sp>
    </p:spTree>
    <p:extLst>
      <p:ext uri="{BB962C8B-B14F-4D97-AF65-F5344CB8AC3E}">
        <p14:creationId xmlns:p14="http://schemas.microsoft.com/office/powerpoint/2010/main" val="3173819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8184232" y="295780"/>
            <a:ext cx="3388990" cy="3528392"/>
          </a:xfrm>
          <a:prstGeom prst="rect">
            <a:avLst/>
          </a:prstGeom>
        </p:spPr>
      </p:pic>
      <p:sp>
        <p:nvSpPr>
          <p:cNvPr id="3" name="TextBox 2"/>
          <p:cNvSpPr txBox="1"/>
          <p:nvPr/>
        </p:nvSpPr>
        <p:spPr>
          <a:xfrm>
            <a:off x="335360" y="260648"/>
            <a:ext cx="9289032" cy="6063198"/>
          </a:xfrm>
          <a:prstGeom prst="rect">
            <a:avLst/>
          </a:prstGeom>
          <a:noFill/>
        </p:spPr>
        <p:txBody>
          <a:bodyPr wrap="square" rtlCol="0">
            <a:spAutoFit/>
          </a:bodyPr>
          <a:lstStyle/>
          <a:p>
            <a:pPr algn="just"/>
            <a:r>
              <a:rPr lang="zh-TW" altLang="en-US" sz="3300" b="1" dirty="0">
                <a:solidFill>
                  <a:srgbClr val="0000FF"/>
                </a:solidFill>
                <a:latin typeface="Times New Roman" panose="02020603050405020304" pitchFamily="18" charset="0"/>
                <a:ea typeface="DFKai-SB" panose="03000509000000000000" pitchFamily="65" charset="-120"/>
                <a:cs typeface="Times New Roman" panose="02020603050405020304" pitchFamily="18" charset="0"/>
              </a:rPr>
              <a:t>「盼望」是指盼望主耶穌基督的再來。</a:t>
            </a:r>
            <a:endParaRPr lang="en-AU" altLang="zh-TW" sz="3300" b="1" dirty="0">
              <a:solidFill>
                <a:srgbClr val="0000FF"/>
              </a:solidFill>
              <a:latin typeface="Times New Roman" panose="02020603050405020304" pitchFamily="18" charset="0"/>
              <a:ea typeface="DFKai-SB" panose="03000509000000000000" pitchFamily="65" charset="-120"/>
              <a:cs typeface="Times New Roman" panose="02020603050405020304" pitchFamily="18" charset="0"/>
            </a:endParaRPr>
          </a:p>
          <a:p>
            <a:pPr algn="just"/>
            <a:endParaRPr lang="en-AU" altLang="zh-TW" sz="1000" b="1" dirty="0">
              <a:solidFill>
                <a:srgbClr val="660033"/>
              </a:solidFill>
              <a:latin typeface="Times New Roman" panose="02020603050405020304" pitchFamily="18" charset="0"/>
              <a:ea typeface="DFKai-SB" panose="03000509000000000000" pitchFamily="65" charset="-120"/>
              <a:cs typeface="Times New Roman" panose="02020603050405020304" pitchFamily="18" charset="0"/>
            </a:endParaRPr>
          </a:p>
          <a:p>
            <a:pPr algn="just"/>
            <a:r>
              <a:rPr lang="zh-TW" altLang="en-US" sz="3200" b="1" dirty="0">
                <a:solidFill>
                  <a:srgbClr val="660033"/>
                </a:solidFill>
                <a:latin typeface="Times New Roman" panose="02020603050405020304" pitchFamily="18" charset="0"/>
                <a:ea typeface="DFKai-SB" panose="03000509000000000000" pitchFamily="65" charset="-120"/>
                <a:cs typeface="Times New Roman" panose="02020603050405020304" pitchFamily="18" charset="0"/>
              </a:rPr>
              <a:t>信徒必須等到主再來，才能完全得著兒子</a:t>
            </a:r>
            <a:endParaRPr lang="en-AU" altLang="zh-TW" sz="3200" b="1" dirty="0">
              <a:solidFill>
                <a:srgbClr val="660033"/>
              </a:solidFill>
              <a:latin typeface="Times New Roman" panose="02020603050405020304" pitchFamily="18" charset="0"/>
              <a:ea typeface="DFKai-SB" panose="03000509000000000000" pitchFamily="65" charset="-120"/>
              <a:cs typeface="Times New Roman" panose="02020603050405020304" pitchFamily="18" charset="0"/>
            </a:endParaRPr>
          </a:p>
          <a:p>
            <a:pPr algn="just"/>
            <a:r>
              <a:rPr lang="zh-TW" altLang="en-US" sz="3200" b="1" dirty="0">
                <a:solidFill>
                  <a:srgbClr val="660033"/>
                </a:solidFill>
                <a:latin typeface="Times New Roman" panose="02020603050405020304" pitchFamily="18" charset="0"/>
                <a:ea typeface="DFKai-SB" panose="03000509000000000000" pitchFamily="65" charset="-120"/>
                <a:cs typeface="Times New Roman" panose="02020603050405020304" pitchFamily="18" charset="0"/>
              </a:rPr>
              <a:t>的名分，就是我們的身體得贖 </a:t>
            </a:r>
            <a:r>
              <a:rPr lang="en-US" sz="3200" b="1" dirty="0">
                <a:solidFill>
                  <a:srgbClr val="660033"/>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3200" b="1" dirty="0">
                <a:solidFill>
                  <a:srgbClr val="660033"/>
                </a:solidFill>
                <a:latin typeface="Times New Roman" panose="02020603050405020304" pitchFamily="18" charset="0"/>
                <a:ea typeface="DFKai-SB" panose="03000509000000000000" pitchFamily="65" charset="-120"/>
                <a:cs typeface="Times New Roman" panose="02020603050405020304" pitchFamily="18" charset="0"/>
              </a:rPr>
              <a:t>羅 </a:t>
            </a:r>
            <a:r>
              <a:rPr lang="en-AU" sz="3200" b="1" dirty="0">
                <a:solidFill>
                  <a:srgbClr val="660033"/>
                </a:solidFill>
                <a:latin typeface="Times New Roman" panose="02020603050405020304" pitchFamily="18" charset="0"/>
                <a:ea typeface="DFKai-SB" panose="03000509000000000000" pitchFamily="65" charset="-120"/>
                <a:cs typeface="Times New Roman" panose="02020603050405020304" pitchFamily="18" charset="0"/>
              </a:rPr>
              <a:t>8:23)</a:t>
            </a:r>
            <a:r>
              <a:rPr lang="zh-TW" altLang="en-US" sz="3200" b="1" dirty="0">
                <a:solidFill>
                  <a:srgbClr val="660033"/>
                </a:solidFill>
                <a:latin typeface="Times New Roman" panose="02020603050405020304" pitchFamily="18" charset="0"/>
                <a:ea typeface="DFKai-SB" panose="03000509000000000000" pitchFamily="65" charset="-120"/>
                <a:cs typeface="Times New Roman" panose="02020603050405020304" pitchFamily="18" charset="0"/>
              </a:rPr>
              <a:t>；</a:t>
            </a:r>
            <a:endParaRPr lang="en-AU" altLang="zh-TW" sz="3200" b="1" dirty="0">
              <a:solidFill>
                <a:srgbClr val="660033"/>
              </a:solidFill>
              <a:latin typeface="Times New Roman" panose="02020603050405020304" pitchFamily="18" charset="0"/>
              <a:ea typeface="DFKai-SB" panose="03000509000000000000" pitchFamily="65" charset="-120"/>
              <a:cs typeface="Times New Roman" panose="02020603050405020304" pitchFamily="18" charset="0"/>
            </a:endParaRPr>
          </a:p>
          <a:p>
            <a:pPr algn="just"/>
            <a:r>
              <a:rPr lang="zh-TW" altLang="en-US" sz="3200" b="1" dirty="0">
                <a:solidFill>
                  <a:srgbClr val="660033"/>
                </a:solidFill>
                <a:latin typeface="Times New Roman" panose="02020603050405020304" pitchFamily="18" charset="0"/>
                <a:ea typeface="DFKai-SB" panose="03000509000000000000" pitchFamily="65" charset="-120"/>
                <a:cs typeface="Times New Roman" panose="02020603050405020304" pitchFamily="18" charset="0"/>
              </a:rPr>
              <a:t>而今天我們仍不能脫離敗壞的轄制，外體</a:t>
            </a:r>
            <a:endParaRPr lang="en-AU" altLang="zh-TW" sz="3200" b="1" dirty="0">
              <a:solidFill>
                <a:srgbClr val="660033"/>
              </a:solidFill>
              <a:latin typeface="Times New Roman" panose="02020603050405020304" pitchFamily="18" charset="0"/>
              <a:ea typeface="DFKai-SB" panose="03000509000000000000" pitchFamily="65" charset="-120"/>
              <a:cs typeface="Times New Roman" panose="02020603050405020304" pitchFamily="18" charset="0"/>
            </a:endParaRPr>
          </a:p>
          <a:p>
            <a:pPr algn="just"/>
            <a:r>
              <a:rPr lang="zh-TW" altLang="en-US" sz="3200" b="1" dirty="0">
                <a:solidFill>
                  <a:srgbClr val="660033"/>
                </a:solidFill>
                <a:latin typeface="Times New Roman" panose="02020603050405020304" pitchFamily="18" charset="0"/>
                <a:ea typeface="DFKai-SB" panose="03000509000000000000" pitchFamily="65" charset="-120"/>
                <a:cs typeface="Times New Roman" panose="02020603050405020304" pitchFamily="18" charset="0"/>
              </a:rPr>
              <a:t>雖然會日漸朽壞 </a:t>
            </a:r>
            <a:r>
              <a:rPr lang="en-US" sz="3200" b="1" dirty="0">
                <a:solidFill>
                  <a:srgbClr val="660033"/>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3200" b="1" dirty="0">
                <a:solidFill>
                  <a:srgbClr val="660033"/>
                </a:solidFill>
                <a:latin typeface="Times New Roman" panose="02020603050405020304" pitchFamily="18" charset="0"/>
                <a:ea typeface="DFKai-SB" panose="03000509000000000000" pitchFamily="65" charset="-120"/>
                <a:cs typeface="Times New Roman" panose="02020603050405020304" pitchFamily="18" charset="0"/>
              </a:rPr>
              <a:t>林後 </a:t>
            </a:r>
            <a:r>
              <a:rPr lang="en-AU" sz="3200" b="1" dirty="0">
                <a:solidFill>
                  <a:srgbClr val="660033"/>
                </a:solidFill>
                <a:latin typeface="Times New Roman" panose="02020603050405020304" pitchFamily="18" charset="0"/>
                <a:ea typeface="DFKai-SB" panose="03000509000000000000" pitchFamily="65" charset="-120"/>
                <a:cs typeface="Times New Roman" panose="02020603050405020304" pitchFamily="18" charset="0"/>
              </a:rPr>
              <a:t>4:</a:t>
            </a:r>
            <a:r>
              <a:rPr lang="en-US" sz="3200" b="1" dirty="0">
                <a:solidFill>
                  <a:srgbClr val="660033"/>
                </a:solidFill>
                <a:latin typeface="Times New Roman" panose="02020603050405020304" pitchFamily="18" charset="0"/>
                <a:ea typeface="DFKai-SB" panose="03000509000000000000" pitchFamily="65" charset="-120"/>
                <a:cs typeface="Times New Roman" panose="02020603050405020304" pitchFamily="18" charset="0"/>
              </a:rPr>
              <a:t>16)</a:t>
            </a:r>
            <a:r>
              <a:rPr lang="zh-TW" altLang="en-US" sz="3200" b="1" dirty="0">
                <a:solidFill>
                  <a:srgbClr val="660033"/>
                </a:solidFill>
                <a:latin typeface="Times New Roman" panose="02020603050405020304" pitchFamily="18" charset="0"/>
                <a:ea typeface="DFKai-SB" panose="03000509000000000000" pitchFamily="65" charset="-120"/>
                <a:cs typeface="Times New Roman" panose="02020603050405020304" pitchFamily="18" charset="0"/>
              </a:rPr>
              <a:t>，並且我們在</a:t>
            </a:r>
            <a:endParaRPr lang="en-AU" altLang="zh-TW" sz="3200" b="1" dirty="0">
              <a:solidFill>
                <a:srgbClr val="660033"/>
              </a:solidFill>
              <a:latin typeface="Times New Roman" panose="02020603050405020304" pitchFamily="18" charset="0"/>
              <a:ea typeface="DFKai-SB" panose="03000509000000000000" pitchFamily="65" charset="-120"/>
              <a:cs typeface="Times New Roman" panose="02020603050405020304" pitchFamily="18" charset="0"/>
            </a:endParaRPr>
          </a:p>
          <a:p>
            <a:pPr algn="just"/>
            <a:r>
              <a:rPr lang="zh-TW" altLang="en-US" sz="3200" b="1" dirty="0">
                <a:solidFill>
                  <a:srgbClr val="660033"/>
                </a:solidFill>
                <a:latin typeface="Times New Roman" panose="02020603050405020304" pitchFamily="18" charset="0"/>
                <a:ea typeface="DFKai-SB" panose="03000509000000000000" pitchFamily="65" charset="-120"/>
                <a:cs typeface="Times New Roman" panose="02020603050405020304" pitchFamily="18" charset="0"/>
              </a:rPr>
              <a:t>世上也必會面對苦難的事情 </a:t>
            </a:r>
            <a:r>
              <a:rPr lang="en-US" sz="3200" b="1" dirty="0">
                <a:solidFill>
                  <a:srgbClr val="660033"/>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3200" b="1" dirty="0">
                <a:solidFill>
                  <a:srgbClr val="660033"/>
                </a:solidFill>
                <a:latin typeface="Times New Roman" panose="02020603050405020304" pitchFamily="18" charset="0"/>
                <a:ea typeface="DFKai-SB" panose="03000509000000000000" pitchFamily="65" charset="-120"/>
                <a:cs typeface="Times New Roman" panose="02020603050405020304" pitchFamily="18" charset="0"/>
              </a:rPr>
              <a:t>約 </a:t>
            </a:r>
            <a:r>
              <a:rPr lang="en-AU" sz="3200" b="1" dirty="0">
                <a:solidFill>
                  <a:srgbClr val="660033"/>
                </a:solidFill>
                <a:latin typeface="Times New Roman" panose="02020603050405020304" pitchFamily="18" charset="0"/>
                <a:ea typeface="DFKai-SB" panose="03000509000000000000" pitchFamily="65" charset="-120"/>
                <a:cs typeface="Times New Roman" panose="02020603050405020304" pitchFamily="18" charset="0"/>
              </a:rPr>
              <a:t>16:33</a:t>
            </a:r>
            <a:r>
              <a:rPr lang="en-US" sz="3200" b="1" dirty="0">
                <a:solidFill>
                  <a:srgbClr val="660033"/>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3200" b="1" dirty="0">
                <a:solidFill>
                  <a:srgbClr val="660033"/>
                </a:solidFill>
                <a:latin typeface="Times New Roman" panose="02020603050405020304" pitchFamily="18" charset="0"/>
                <a:ea typeface="DFKai-SB" panose="03000509000000000000" pitchFamily="65" charset="-120"/>
                <a:cs typeface="Times New Roman" panose="02020603050405020304" pitchFamily="18" charset="0"/>
              </a:rPr>
              <a:t>，</a:t>
            </a:r>
            <a:endParaRPr lang="en-AU" altLang="zh-TW" sz="3200" b="1" dirty="0">
              <a:solidFill>
                <a:srgbClr val="660033"/>
              </a:solidFill>
              <a:latin typeface="Times New Roman" panose="02020603050405020304" pitchFamily="18" charset="0"/>
              <a:ea typeface="DFKai-SB" panose="03000509000000000000" pitchFamily="65" charset="-120"/>
              <a:cs typeface="Times New Roman" panose="02020603050405020304" pitchFamily="18" charset="0"/>
            </a:endParaRPr>
          </a:p>
          <a:p>
            <a:pPr algn="just"/>
            <a:r>
              <a:rPr lang="zh-TW" altLang="en-US" sz="3200" b="1" dirty="0">
                <a:solidFill>
                  <a:srgbClr val="660033"/>
                </a:solidFill>
                <a:latin typeface="Times New Roman" panose="02020603050405020304" pitchFamily="18" charset="0"/>
                <a:ea typeface="DFKai-SB" panose="03000509000000000000" pitchFamily="65" charset="-120"/>
                <a:cs typeface="Times New Roman" panose="02020603050405020304" pitchFamily="18" charset="0"/>
              </a:rPr>
              <a:t>所以更要持守著堅忍的態度，敬虔度日。</a:t>
            </a:r>
            <a:endParaRPr lang="en-AU" altLang="zh-TW" sz="3200" b="1" dirty="0">
              <a:solidFill>
                <a:srgbClr val="660033"/>
              </a:solidFill>
              <a:latin typeface="Times New Roman" panose="02020603050405020304" pitchFamily="18" charset="0"/>
              <a:ea typeface="DFKai-SB" panose="03000509000000000000" pitchFamily="65" charset="-120"/>
              <a:cs typeface="Times New Roman" panose="02020603050405020304" pitchFamily="18" charset="0"/>
            </a:endParaRPr>
          </a:p>
          <a:p>
            <a:pPr algn="just"/>
            <a:endParaRPr lang="en-AU" altLang="zh-TW" sz="1000" b="1" dirty="0">
              <a:solidFill>
                <a:srgbClr val="660033"/>
              </a:solidFill>
              <a:latin typeface="Times New Roman" panose="02020603050405020304" pitchFamily="18" charset="0"/>
              <a:ea typeface="DFKai-SB" panose="03000509000000000000" pitchFamily="65" charset="-120"/>
              <a:cs typeface="Times New Roman" panose="02020603050405020304" pitchFamily="18" charset="0"/>
            </a:endParaRPr>
          </a:p>
          <a:p>
            <a:pPr algn="just"/>
            <a:r>
              <a:rPr lang="zh-TW" altLang="en-US" sz="3200" b="1" dirty="0">
                <a:solidFill>
                  <a:schemeClr val="accent4">
                    <a:lumMod val="50000"/>
                  </a:schemeClr>
                </a:solidFill>
                <a:latin typeface="Times New Roman" panose="02020603050405020304" pitchFamily="18" charset="0"/>
                <a:ea typeface="DFKai-SB" panose="03000509000000000000" pitchFamily="65" charset="-120"/>
                <a:cs typeface="Times New Roman" panose="02020603050405020304" pitchFamily="18" charset="0"/>
              </a:rPr>
              <a:t>保羅提醒我們，「要在患難中歡呼自豪，</a:t>
            </a:r>
            <a:endParaRPr lang="en-AU" altLang="zh-TW" sz="3200" b="1" dirty="0">
              <a:solidFill>
                <a:schemeClr val="accent4">
                  <a:lumMod val="50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algn="just"/>
            <a:r>
              <a:rPr lang="zh-TW" altLang="en-US" sz="3200" b="1" dirty="0">
                <a:solidFill>
                  <a:schemeClr val="accent4">
                    <a:lumMod val="50000"/>
                  </a:schemeClr>
                </a:solidFill>
                <a:latin typeface="Times New Roman" panose="02020603050405020304" pitchFamily="18" charset="0"/>
                <a:ea typeface="DFKai-SB" panose="03000509000000000000" pitchFamily="65" charset="-120"/>
                <a:cs typeface="Times New Roman" panose="02020603050405020304" pitchFamily="18" charset="0"/>
              </a:rPr>
              <a:t>因為知道患難產生堅忍，堅忍產生經得起</a:t>
            </a:r>
            <a:endParaRPr lang="en-AU" altLang="zh-TW" sz="3200" b="1" dirty="0">
              <a:solidFill>
                <a:schemeClr val="accent4">
                  <a:lumMod val="50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algn="just"/>
            <a:r>
              <a:rPr lang="zh-TW" altLang="en-US" sz="3200" b="1" dirty="0">
                <a:solidFill>
                  <a:schemeClr val="accent4">
                    <a:lumMod val="50000"/>
                  </a:schemeClr>
                </a:solidFill>
                <a:latin typeface="Times New Roman" panose="02020603050405020304" pitchFamily="18" charset="0"/>
                <a:ea typeface="DFKai-SB" panose="03000509000000000000" pitchFamily="65" charset="-120"/>
                <a:cs typeface="Times New Roman" panose="02020603050405020304" pitchFamily="18" charset="0"/>
              </a:rPr>
              <a:t>考驗的品格，品格產生盼望。」</a:t>
            </a:r>
            <a:r>
              <a:rPr lang="en-AU" sz="3200" b="1" dirty="0">
                <a:solidFill>
                  <a:schemeClr val="accent4">
                    <a:lumMod val="50000"/>
                  </a:schemeClr>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3200" b="1" dirty="0">
                <a:solidFill>
                  <a:schemeClr val="accent4">
                    <a:lumMod val="50000"/>
                  </a:schemeClr>
                </a:solidFill>
                <a:latin typeface="Times New Roman" panose="02020603050405020304" pitchFamily="18" charset="0"/>
                <a:ea typeface="DFKai-SB" panose="03000509000000000000" pitchFamily="65" charset="-120"/>
                <a:cs typeface="Times New Roman" panose="02020603050405020304" pitchFamily="18" charset="0"/>
              </a:rPr>
              <a:t>羅 </a:t>
            </a:r>
            <a:r>
              <a:rPr lang="en-AU" sz="3200" b="1" dirty="0">
                <a:solidFill>
                  <a:schemeClr val="accent4">
                    <a:lumMod val="50000"/>
                  </a:schemeClr>
                </a:solidFill>
                <a:latin typeface="Times New Roman" panose="02020603050405020304" pitchFamily="18" charset="0"/>
                <a:ea typeface="DFKai-SB" panose="03000509000000000000" pitchFamily="65" charset="-120"/>
                <a:cs typeface="Times New Roman" panose="02020603050405020304" pitchFamily="18" charset="0"/>
              </a:rPr>
              <a:t>5:3-4 </a:t>
            </a:r>
            <a:r>
              <a:rPr lang="zh-TW" altLang="en-US" sz="3200" b="1" dirty="0">
                <a:solidFill>
                  <a:schemeClr val="accent4">
                    <a:lumMod val="50000"/>
                  </a:schemeClr>
                </a:solidFill>
                <a:latin typeface="Times New Roman" panose="02020603050405020304" pitchFamily="18" charset="0"/>
                <a:ea typeface="DFKai-SB" panose="03000509000000000000" pitchFamily="65" charset="-120"/>
                <a:cs typeface="Times New Roman" panose="02020603050405020304" pitchFamily="18" charset="0"/>
              </a:rPr>
              <a:t>環聖版</a:t>
            </a:r>
            <a:r>
              <a:rPr lang="en-AU" sz="3200" b="1" dirty="0">
                <a:solidFill>
                  <a:schemeClr val="accent4">
                    <a:lumMod val="50000"/>
                  </a:schemeClr>
                </a:solidFill>
                <a:latin typeface="Times New Roman" panose="02020603050405020304" pitchFamily="18" charset="0"/>
                <a:ea typeface="DFKai-SB" panose="03000509000000000000" pitchFamily="65" charset="-120"/>
                <a:cs typeface="Times New Roman" panose="02020603050405020304" pitchFamily="18" charset="0"/>
              </a:rPr>
              <a:t>) </a:t>
            </a:r>
          </a:p>
          <a:p>
            <a:pPr algn="just"/>
            <a:endParaRPr lang="en-AU" altLang="zh-TW" sz="1500" b="1" dirty="0">
              <a:solidFill>
                <a:srgbClr val="0000FF"/>
              </a:solidFill>
              <a:latin typeface="Times New Roman" panose="02020603050405020304" pitchFamily="18" charset="0"/>
              <a:ea typeface="DFKai-SB" panose="03000509000000000000" pitchFamily="65" charset="-120"/>
              <a:cs typeface="Times New Roman" panose="02020603050405020304" pitchFamily="18" charset="0"/>
            </a:endParaRPr>
          </a:p>
          <a:p>
            <a:pPr algn="just"/>
            <a:r>
              <a:rPr lang="zh-TW" altLang="en-US" sz="3200" b="1" dirty="0">
                <a:solidFill>
                  <a:srgbClr val="0000FF"/>
                </a:solidFill>
                <a:latin typeface="Times New Roman" panose="02020603050405020304" pitchFamily="18" charset="0"/>
                <a:ea typeface="DFKai-SB" panose="03000509000000000000" pitchFamily="65" charset="-120"/>
                <a:cs typeface="Times New Roman" panose="02020603050405020304" pitchFamily="18" charset="0"/>
              </a:rPr>
              <a:t>盼望與堅忍是互為相關的。</a:t>
            </a:r>
            <a:endParaRPr lang="en-AU" sz="3200" dirty="0">
              <a:solidFill>
                <a:srgbClr val="0000FF"/>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TextBox 3"/>
          <p:cNvSpPr txBox="1"/>
          <p:nvPr/>
        </p:nvSpPr>
        <p:spPr>
          <a:xfrm>
            <a:off x="11280576" y="6488669"/>
            <a:ext cx="417612" cy="369332"/>
          </a:xfrm>
          <a:prstGeom prst="rect">
            <a:avLst/>
          </a:prstGeom>
          <a:noFill/>
        </p:spPr>
        <p:txBody>
          <a:bodyPr wrap="square" rtlCol="0">
            <a:spAutoFit/>
          </a:bodyPr>
          <a:lstStyle/>
          <a:p>
            <a:r>
              <a:rPr lang="en-AU" dirty="0"/>
              <a:t>15</a:t>
            </a:r>
          </a:p>
        </p:txBody>
      </p:sp>
    </p:spTree>
    <p:extLst>
      <p:ext uri="{BB962C8B-B14F-4D97-AF65-F5344CB8AC3E}">
        <p14:creationId xmlns:p14="http://schemas.microsoft.com/office/powerpoint/2010/main" val="71206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4072" y="160526"/>
            <a:ext cx="5322475" cy="3642064"/>
          </a:xfrm>
          <a:prstGeom prst="rect">
            <a:avLst/>
          </a:prstGeom>
        </p:spPr>
      </p:pic>
      <p:sp>
        <p:nvSpPr>
          <p:cNvPr id="3" name="TextBox 2"/>
          <p:cNvSpPr txBox="1"/>
          <p:nvPr/>
        </p:nvSpPr>
        <p:spPr>
          <a:xfrm>
            <a:off x="335360" y="188640"/>
            <a:ext cx="10441160" cy="6432530"/>
          </a:xfrm>
          <a:prstGeom prst="rect">
            <a:avLst/>
          </a:prstGeom>
          <a:noFill/>
        </p:spPr>
        <p:txBody>
          <a:bodyPr wrap="square" rtlCol="0">
            <a:spAutoFit/>
          </a:bodyPr>
          <a:lstStyle/>
          <a:p>
            <a:r>
              <a:rPr lang="zh-TW" altLang="en-US" sz="330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rPr>
              <a:t>帖前 </a:t>
            </a:r>
            <a:r>
              <a:rPr lang="en-AU" sz="330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rPr>
              <a:t>5:17-18</a:t>
            </a:r>
            <a:r>
              <a:rPr lang="zh-TW" altLang="en-US" sz="330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rPr>
              <a:t>「不住的禱告，</a:t>
            </a:r>
            <a:r>
              <a:rPr lang="zh-TW" altLang="en-US" sz="3300" b="1" dirty="0">
                <a:solidFill>
                  <a:srgbClr val="0000FF"/>
                </a:solidFill>
                <a:latin typeface="Times New Roman" panose="02020603050405020304" pitchFamily="18" charset="0"/>
                <a:ea typeface="DFKai-SB" panose="03000509000000000000" pitchFamily="65" charset="-120"/>
                <a:cs typeface="Times New Roman" panose="02020603050405020304" pitchFamily="18" charset="0"/>
              </a:rPr>
              <a:t>凡事</a:t>
            </a:r>
            <a:endParaRPr lang="en-AU" altLang="zh-TW" sz="3300" b="1" dirty="0">
              <a:solidFill>
                <a:srgbClr val="0000FF"/>
              </a:solidFill>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3300" b="1" dirty="0">
                <a:solidFill>
                  <a:srgbClr val="0000FF"/>
                </a:solidFill>
                <a:latin typeface="Times New Roman" panose="02020603050405020304" pitchFamily="18" charset="0"/>
                <a:ea typeface="DFKai-SB" panose="03000509000000000000" pitchFamily="65" charset="-120"/>
                <a:cs typeface="Times New Roman" panose="02020603050405020304" pitchFamily="18" charset="0"/>
              </a:rPr>
              <a:t>謝恩</a:t>
            </a:r>
            <a:r>
              <a:rPr lang="zh-TW" altLang="en-US" sz="330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rPr>
              <a:t>；因為這是 神在基督耶穌裡</a:t>
            </a:r>
            <a:endParaRPr lang="en-AU" altLang="zh-TW" sz="330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330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rPr>
              <a:t>向你們所定的旨意。」</a:t>
            </a:r>
            <a:endParaRPr lang="en-AU" sz="3300"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endParaRPr>
          </a:p>
          <a:p>
            <a:r>
              <a:rPr lang="en-AU" sz="1000" dirty="0">
                <a:latin typeface="Times New Roman" panose="02020603050405020304" pitchFamily="18" charset="0"/>
                <a:ea typeface="DFKai-SB" panose="03000509000000000000" pitchFamily="65" charset="-120"/>
                <a:cs typeface="Times New Roman" panose="02020603050405020304" pitchFamily="18" charset="0"/>
              </a:rPr>
              <a:t> </a:t>
            </a:r>
          </a:p>
          <a:p>
            <a:r>
              <a:rPr lang="zh-TW" altLang="en-US" sz="3200" b="1" dirty="0">
                <a:solidFill>
                  <a:srgbClr val="0000FF"/>
                </a:solidFill>
                <a:latin typeface="Times New Roman" panose="02020603050405020304" pitchFamily="18" charset="0"/>
                <a:ea typeface="DFKai-SB" panose="03000509000000000000" pitchFamily="65" charset="-120"/>
                <a:cs typeface="Times New Roman" panose="02020603050405020304" pitchFamily="18" charset="0"/>
              </a:rPr>
              <a:t>「凡事」是指所有的事情，當然是</a:t>
            </a:r>
            <a:endParaRPr lang="en-AU" altLang="zh-TW" sz="3200" b="1" dirty="0">
              <a:solidFill>
                <a:srgbClr val="0000FF"/>
              </a:solidFill>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3200" b="1" dirty="0">
                <a:solidFill>
                  <a:srgbClr val="0000FF"/>
                </a:solidFill>
                <a:latin typeface="Times New Roman" panose="02020603050405020304" pitchFamily="18" charset="0"/>
                <a:ea typeface="DFKai-SB" panose="03000509000000000000" pitchFamily="65" charset="-120"/>
                <a:cs typeface="Times New Roman" panose="02020603050405020304" pitchFamily="18" charset="0"/>
              </a:rPr>
              <a:t>包括有好的事情，也有壞的事情。</a:t>
            </a:r>
            <a:endParaRPr lang="en-AU" altLang="zh-TW" sz="3200" b="1" dirty="0">
              <a:solidFill>
                <a:srgbClr val="0000FF"/>
              </a:solidFill>
              <a:latin typeface="Times New Roman" panose="02020603050405020304" pitchFamily="18" charset="0"/>
              <a:ea typeface="DFKai-SB" panose="03000509000000000000" pitchFamily="65" charset="-120"/>
              <a:cs typeface="Times New Roman" panose="02020603050405020304" pitchFamily="18" charset="0"/>
            </a:endParaRPr>
          </a:p>
          <a:p>
            <a:r>
              <a:rPr lang="en-AU" altLang="zh-TW" sz="3200" dirty="0">
                <a:solidFill>
                  <a:srgbClr val="0000FF"/>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3200" b="1" dirty="0">
                <a:solidFill>
                  <a:srgbClr val="0000FF"/>
                </a:solidFill>
                <a:latin typeface="Times New Roman" panose="02020603050405020304" pitchFamily="18" charset="0"/>
                <a:ea typeface="DFKai-SB" panose="03000509000000000000" pitchFamily="65" charset="-120"/>
                <a:cs typeface="Times New Roman" panose="02020603050405020304" pitchFamily="18" charset="0"/>
              </a:rPr>
              <a:t>要留意，聖經不是叫我們為那些</a:t>
            </a:r>
            <a:endParaRPr lang="en-AU" altLang="zh-TW" sz="3200" b="1" dirty="0">
              <a:solidFill>
                <a:srgbClr val="0000FF"/>
              </a:solidFill>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3200" b="1" dirty="0">
                <a:solidFill>
                  <a:srgbClr val="0000FF"/>
                </a:solidFill>
                <a:latin typeface="Times New Roman" panose="02020603050405020304" pitchFamily="18" charset="0"/>
                <a:ea typeface="DFKai-SB" panose="03000509000000000000" pitchFamily="65" charset="-120"/>
                <a:cs typeface="Times New Roman" panose="02020603050405020304" pitchFamily="18" charset="0"/>
              </a:rPr>
              <a:t>惡</a:t>
            </a:r>
            <a:r>
              <a:rPr lang="en-AU" sz="3200" b="1" dirty="0">
                <a:solidFill>
                  <a:srgbClr val="0000FF"/>
                </a:solidFill>
                <a:latin typeface="Times New Roman" panose="02020603050405020304" pitchFamily="18" charset="0"/>
                <a:ea typeface="DFKai-SB" panose="03000509000000000000" pitchFamily="65" charset="-120"/>
                <a:cs typeface="Times New Roman" panose="02020603050405020304" pitchFamily="18" charset="0"/>
              </a:rPr>
              <a:t> (evil) </a:t>
            </a:r>
            <a:r>
              <a:rPr lang="zh-TW" altLang="en-US" sz="3200" b="1" dirty="0">
                <a:solidFill>
                  <a:srgbClr val="0000FF"/>
                </a:solidFill>
                <a:latin typeface="Times New Roman" panose="02020603050405020304" pitchFamily="18" charset="0"/>
                <a:ea typeface="DFKai-SB" panose="03000509000000000000" pitchFamily="65" charset="-120"/>
                <a:cs typeface="Times New Roman" panose="02020603050405020304" pitchFamily="18" charset="0"/>
              </a:rPr>
              <a:t>的事感恩， 而是叫我們在</a:t>
            </a:r>
            <a:endParaRPr lang="en-AU" altLang="zh-TW" sz="3200" b="1" dirty="0">
              <a:solidFill>
                <a:srgbClr val="0000FF"/>
              </a:solidFill>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3200" b="1" dirty="0">
                <a:solidFill>
                  <a:srgbClr val="0000FF"/>
                </a:solidFill>
                <a:latin typeface="Times New Roman" panose="02020603050405020304" pitchFamily="18" charset="0"/>
                <a:ea typeface="DFKai-SB" panose="03000509000000000000" pitchFamily="65" charset="-120"/>
                <a:cs typeface="Times New Roman" panose="02020603050405020304" pitchFamily="18" charset="0"/>
              </a:rPr>
              <a:t>不好的事情發生的時侯仍要感恩。</a:t>
            </a:r>
            <a:endParaRPr lang="en-AU" altLang="zh-TW" sz="3200" b="1" dirty="0">
              <a:solidFill>
                <a:srgbClr val="0000FF"/>
              </a:solidFill>
              <a:latin typeface="Times New Roman" panose="02020603050405020304" pitchFamily="18" charset="0"/>
              <a:ea typeface="DFKai-SB" panose="03000509000000000000" pitchFamily="65" charset="-120"/>
              <a:cs typeface="Times New Roman" panose="02020603050405020304" pitchFamily="18" charset="0"/>
            </a:endParaRPr>
          </a:p>
          <a:p>
            <a:endParaRPr lang="en-AU" sz="1500" dirty="0">
              <a:latin typeface="Times New Roman" panose="02020603050405020304" pitchFamily="18" charset="0"/>
              <a:ea typeface="DFKai-SB" panose="03000509000000000000" pitchFamily="65" charset="-120"/>
              <a:cs typeface="Times New Roman" panose="02020603050405020304" pitchFamily="18" charset="0"/>
            </a:endParaRPr>
          </a:p>
          <a:p>
            <a:r>
              <a:rPr lang="en-AU" sz="3200" b="1" dirty="0">
                <a:solidFill>
                  <a:schemeClr val="accent6">
                    <a:lumMod val="50000"/>
                  </a:schemeClr>
                </a:solidFill>
                <a:latin typeface="Times New Roman" panose="02020603050405020304" pitchFamily="18" charset="0"/>
                <a:ea typeface="DFKai-SB" panose="03000509000000000000" pitchFamily="65" charset="-120"/>
                <a:cs typeface="Times New Roman" panose="02020603050405020304" pitchFamily="18" charset="0"/>
              </a:rPr>
              <a:t>Rick Warren </a:t>
            </a:r>
            <a:r>
              <a:rPr lang="zh-TW" altLang="en-US" sz="3200" b="1" dirty="0">
                <a:solidFill>
                  <a:schemeClr val="accent6">
                    <a:lumMod val="50000"/>
                  </a:schemeClr>
                </a:solidFill>
                <a:latin typeface="Times New Roman" panose="02020603050405020304" pitchFamily="18" charset="0"/>
                <a:ea typeface="DFKai-SB" panose="03000509000000000000" pitchFamily="65" charset="-120"/>
                <a:cs typeface="Times New Roman" panose="02020603050405020304" pitchFamily="18" charset="0"/>
              </a:rPr>
              <a:t>牧師解釋凡事謝恩的原因：</a:t>
            </a:r>
            <a:endParaRPr lang="en-AU" altLang="zh-TW" sz="3200" b="1" dirty="0">
              <a:solidFill>
                <a:schemeClr val="accent6">
                  <a:lumMod val="50000"/>
                </a:schemeClr>
              </a:solidFill>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3200" b="1" dirty="0">
                <a:solidFill>
                  <a:schemeClr val="accent6">
                    <a:lumMod val="50000"/>
                  </a:schemeClr>
                </a:solidFill>
                <a:latin typeface="Times New Roman" panose="02020603050405020304" pitchFamily="18" charset="0"/>
                <a:ea typeface="DFKai-SB" panose="03000509000000000000" pitchFamily="65" charset="-120"/>
                <a:cs typeface="Times New Roman" panose="02020603050405020304" pitchFamily="18" charset="0"/>
              </a:rPr>
              <a:t>一、神的用意永遠是大過我們所遇到的困難；</a:t>
            </a:r>
            <a:endParaRPr lang="en-AU" altLang="zh-TW" sz="3200" b="1" dirty="0">
              <a:solidFill>
                <a:schemeClr val="accent6">
                  <a:lumMod val="50000"/>
                </a:schemeClr>
              </a:solidFill>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3200" b="1" dirty="0">
                <a:solidFill>
                  <a:schemeClr val="accent6">
                    <a:lumMod val="50000"/>
                  </a:schemeClr>
                </a:solidFill>
                <a:latin typeface="Times New Roman" panose="02020603050405020304" pitchFamily="18" charset="0"/>
                <a:ea typeface="DFKai-SB" panose="03000509000000000000" pitchFamily="65" charset="-120"/>
                <a:cs typeface="Times New Roman" panose="02020603050405020304" pitchFamily="18" charset="0"/>
              </a:rPr>
              <a:t>二、神會加我們力量去克服困難；</a:t>
            </a:r>
            <a:endParaRPr lang="en-AU" altLang="zh-TW" sz="3200" b="1" dirty="0">
              <a:solidFill>
                <a:schemeClr val="accent6">
                  <a:lumMod val="50000"/>
                </a:schemeClr>
              </a:solidFill>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3200" b="1" dirty="0">
                <a:solidFill>
                  <a:schemeClr val="accent6">
                    <a:lumMod val="50000"/>
                  </a:schemeClr>
                </a:solidFill>
                <a:latin typeface="Times New Roman" panose="02020603050405020304" pitchFamily="18" charset="0"/>
                <a:ea typeface="DFKai-SB" panose="03000509000000000000" pitchFamily="65" charset="-120"/>
                <a:cs typeface="Times New Roman" panose="02020603050405020304" pitchFamily="18" charset="0"/>
              </a:rPr>
              <a:t>三、神會讓我們在困難中學會成長。</a:t>
            </a:r>
            <a:endParaRPr lang="en-AU" sz="3200" dirty="0">
              <a:solidFill>
                <a:schemeClr val="accent6">
                  <a:lumMod val="50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TextBox 3"/>
          <p:cNvSpPr txBox="1"/>
          <p:nvPr/>
        </p:nvSpPr>
        <p:spPr>
          <a:xfrm>
            <a:off x="11280576" y="6488669"/>
            <a:ext cx="417612" cy="369332"/>
          </a:xfrm>
          <a:prstGeom prst="rect">
            <a:avLst/>
          </a:prstGeom>
          <a:noFill/>
        </p:spPr>
        <p:txBody>
          <a:bodyPr wrap="square" rtlCol="0">
            <a:spAutoFit/>
          </a:bodyPr>
          <a:lstStyle/>
          <a:p>
            <a:r>
              <a:rPr lang="en-AU" dirty="0"/>
              <a:t>16</a:t>
            </a:r>
          </a:p>
        </p:txBody>
      </p:sp>
    </p:spTree>
    <p:extLst>
      <p:ext uri="{BB962C8B-B14F-4D97-AF65-F5344CB8AC3E}">
        <p14:creationId xmlns:p14="http://schemas.microsoft.com/office/powerpoint/2010/main" val="104343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animEffect transition="in" filter="fade">
                                      <p:cBhvr>
                                        <p:cTn id="7" dur="1000"/>
                                        <p:tgtEl>
                                          <p:spTgt spid="3">
                                            <p:txEl>
                                              <p:pRg st="10" end="10"/>
                                            </p:txEl>
                                          </p:spTgt>
                                        </p:tgtEl>
                                      </p:cBhvr>
                                    </p:animEffect>
                                    <p:anim calcmode="lin" valueType="num">
                                      <p:cBhvr>
                                        <p:cTn id="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1" end="11"/>
                                            </p:txEl>
                                          </p:spTgt>
                                        </p:tgtEl>
                                        <p:attrNameLst>
                                          <p:attrName>style.visibility</p:attrName>
                                        </p:attrNameLst>
                                      </p:cBhvr>
                                      <p:to>
                                        <p:strVal val="visible"/>
                                      </p:to>
                                    </p:set>
                                    <p:animEffect transition="in" filter="fade">
                                      <p:cBhvr>
                                        <p:cTn id="12" dur="1000"/>
                                        <p:tgtEl>
                                          <p:spTgt spid="3">
                                            <p:txEl>
                                              <p:pRg st="11" end="11"/>
                                            </p:txEl>
                                          </p:spTgt>
                                        </p:tgtEl>
                                      </p:cBhvr>
                                    </p:animEffect>
                                    <p:anim calcmode="lin" valueType="num">
                                      <p:cBhvr>
                                        <p:cTn id="13"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12" end="12"/>
                                            </p:txEl>
                                          </p:spTgt>
                                        </p:tgtEl>
                                        <p:attrNameLst>
                                          <p:attrName>style.visibility</p:attrName>
                                        </p:attrNameLst>
                                      </p:cBhvr>
                                      <p:to>
                                        <p:strVal val="visible"/>
                                      </p:to>
                                    </p:set>
                                    <p:animEffect transition="in" filter="fade">
                                      <p:cBhvr>
                                        <p:cTn id="17" dur="1000"/>
                                        <p:tgtEl>
                                          <p:spTgt spid="3">
                                            <p:txEl>
                                              <p:pRg st="12" end="12"/>
                                            </p:txEl>
                                          </p:spTgt>
                                        </p:tgtEl>
                                      </p:cBhvr>
                                    </p:animEffect>
                                    <p:anim calcmode="lin" valueType="num">
                                      <p:cBhvr>
                                        <p:cTn id="18"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2" end="1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13" end="13"/>
                                            </p:txEl>
                                          </p:spTgt>
                                        </p:tgtEl>
                                        <p:attrNameLst>
                                          <p:attrName>style.visibility</p:attrName>
                                        </p:attrNameLst>
                                      </p:cBhvr>
                                      <p:to>
                                        <p:strVal val="visible"/>
                                      </p:to>
                                    </p:set>
                                    <p:animEffect transition="in" filter="fade">
                                      <p:cBhvr>
                                        <p:cTn id="22" dur="1000"/>
                                        <p:tgtEl>
                                          <p:spTgt spid="3">
                                            <p:txEl>
                                              <p:pRg st="13" end="13"/>
                                            </p:txEl>
                                          </p:spTgt>
                                        </p:tgtEl>
                                      </p:cBhvr>
                                    </p:animEffect>
                                    <p:anim calcmode="lin" valueType="num">
                                      <p:cBhvr>
                                        <p:cTn id="23"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502465" y="764704"/>
            <a:ext cx="2535932" cy="4464496"/>
          </a:xfrm>
          <a:prstGeom prst="rect">
            <a:avLst/>
          </a:prstGeom>
        </p:spPr>
      </p:pic>
      <p:sp>
        <p:nvSpPr>
          <p:cNvPr id="3" name="TextBox 2"/>
          <p:cNvSpPr txBox="1"/>
          <p:nvPr/>
        </p:nvSpPr>
        <p:spPr>
          <a:xfrm>
            <a:off x="213433" y="194638"/>
            <a:ext cx="9289032" cy="6294031"/>
          </a:xfrm>
          <a:prstGeom prst="rect">
            <a:avLst/>
          </a:prstGeom>
          <a:noFill/>
        </p:spPr>
        <p:txBody>
          <a:bodyPr wrap="square" rtlCol="0">
            <a:spAutoFit/>
          </a:bodyPr>
          <a:lstStyle/>
          <a:p>
            <a:pPr algn="just"/>
            <a:r>
              <a:rPr lang="zh-TW" altLang="en-US" sz="3100" b="1" dirty="0">
                <a:solidFill>
                  <a:srgbClr val="660033"/>
                </a:solidFill>
                <a:latin typeface="Times New Roman" panose="02020603050405020304" pitchFamily="18" charset="0"/>
                <a:ea typeface="DFKai-SB" panose="03000509000000000000" pitchFamily="65" charset="-120"/>
                <a:cs typeface="Times New Roman" panose="02020603050405020304" pitchFamily="18" charset="0"/>
              </a:rPr>
              <a:t>荒漠甘泉有一篇文章，說：「可惜有許多時候，我們看不出一件事情是值得感謝讚美的，正如有一次我看見一個人在畫黑點，我看了半天，看不出這一群黑點是甚麼意思。後來他畫了幾條直線，加上幾個停音符，在開頭的地方加上一個音部記號，那時我纔看出這些黑點原來是代表樂譜上的音符。」</a:t>
            </a:r>
            <a:endParaRPr lang="en-AU" sz="3100" b="1" dirty="0">
              <a:solidFill>
                <a:srgbClr val="660033"/>
              </a:solidFill>
              <a:latin typeface="Times New Roman" panose="02020603050405020304" pitchFamily="18" charset="0"/>
              <a:ea typeface="DFKai-SB" panose="03000509000000000000" pitchFamily="65" charset="-120"/>
              <a:cs typeface="Times New Roman" panose="02020603050405020304" pitchFamily="18" charset="0"/>
            </a:endParaRPr>
          </a:p>
          <a:p>
            <a:br>
              <a:rPr lang="en-AU" sz="2500" b="1" dirty="0">
                <a:solidFill>
                  <a:srgbClr val="660033"/>
                </a:solidFill>
                <a:latin typeface="Times New Roman" panose="02020603050405020304" pitchFamily="18" charset="0"/>
                <a:ea typeface="DFKai-SB" panose="03000509000000000000" pitchFamily="65" charset="-120"/>
                <a:cs typeface="Times New Roman" panose="02020603050405020304" pitchFamily="18" charset="0"/>
              </a:rPr>
            </a:br>
            <a:r>
              <a:rPr lang="zh-TW" altLang="en-US" sz="310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rPr>
              <a:t>「我們的生活上也許會有很多黑點，我們不明白為甚麼神容許這些黑點留著。但是如果我們讓神進到我們的生活裏來，讓祂將黑點按照適當的方法調節起來，畫上一些神所要畫的直線，在適當的地方加上一些休止符；神就要從我們生活的黑點裏，編出一首美麗和諧的音樂來。」</a:t>
            </a:r>
            <a:endParaRPr lang="en-AU" sz="310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TextBox 4"/>
          <p:cNvSpPr txBox="1"/>
          <p:nvPr/>
        </p:nvSpPr>
        <p:spPr>
          <a:xfrm>
            <a:off x="11280576" y="6488669"/>
            <a:ext cx="417612" cy="369332"/>
          </a:xfrm>
          <a:prstGeom prst="rect">
            <a:avLst/>
          </a:prstGeom>
          <a:noFill/>
        </p:spPr>
        <p:txBody>
          <a:bodyPr wrap="square" rtlCol="0">
            <a:spAutoFit/>
          </a:bodyPr>
          <a:lstStyle/>
          <a:p>
            <a:r>
              <a:rPr lang="en-AU" dirty="0"/>
              <a:t>17</a:t>
            </a:r>
          </a:p>
        </p:txBody>
      </p:sp>
    </p:spTree>
    <p:extLst>
      <p:ext uri="{BB962C8B-B14F-4D97-AF65-F5344CB8AC3E}">
        <p14:creationId xmlns:p14="http://schemas.microsoft.com/office/powerpoint/2010/main" val="143103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7247299" y="908720"/>
            <a:ext cx="3961269" cy="4320480"/>
          </a:xfrm>
          <a:prstGeom prst="rect">
            <a:avLst/>
          </a:prstGeom>
        </p:spPr>
      </p:pic>
      <p:sp>
        <p:nvSpPr>
          <p:cNvPr id="3" name="TextBox 2"/>
          <p:cNvSpPr txBox="1"/>
          <p:nvPr/>
        </p:nvSpPr>
        <p:spPr>
          <a:xfrm>
            <a:off x="407367" y="1268760"/>
            <a:ext cx="6336704" cy="3477875"/>
          </a:xfrm>
          <a:prstGeom prst="rect">
            <a:avLst/>
          </a:prstGeom>
          <a:noFill/>
        </p:spPr>
        <p:txBody>
          <a:bodyPr wrap="square" rtlCol="0">
            <a:spAutoFit/>
          </a:bodyPr>
          <a:lstStyle/>
          <a:p>
            <a:r>
              <a:rPr lang="zh-TW" altLang="en-US" sz="370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rPr>
              <a:t>懂得凡事謝恩，</a:t>
            </a:r>
            <a:endParaRPr lang="en-AU" altLang="zh-TW" sz="370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endParaRPr>
          </a:p>
          <a:p>
            <a:endParaRPr lang="en-AU" altLang="zh-TW" sz="150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370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rPr>
              <a:t>我們對神的信心必定會加强，</a:t>
            </a:r>
            <a:endParaRPr lang="en-AU" altLang="zh-TW" sz="370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endParaRPr>
          </a:p>
          <a:p>
            <a:r>
              <a:rPr lang="en-AU" altLang="zh-TW" sz="100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rPr>
              <a:t>     </a:t>
            </a:r>
            <a:r>
              <a:rPr lang="zh-TW" altLang="en-US" sz="100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rPr>
              <a:t>   </a:t>
            </a:r>
            <a:endParaRPr lang="en-AU" altLang="zh-TW" sz="100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370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rPr>
              <a:t>       </a:t>
            </a:r>
            <a:r>
              <a:rPr lang="zh-TW" altLang="en-US" sz="30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rPr>
              <a:t>           </a:t>
            </a:r>
            <a:r>
              <a:rPr lang="zh-TW" altLang="en-US" sz="370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rPr>
              <a:t>對神的愛心必定會加增，</a:t>
            </a:r>
            <a:endParaRPr lang="en-AU" altLang="zh-TW" sz="370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100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rPr>
              <a:t>       </a:t>
            </a:r>
            <a:endParaRPr lang="en-AU" altLang="zh-TW" sz="100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370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rPr>
              <a:t>        更能堅忍地持守著 </a:t>
            </a:r>
            <a:endParaRPr lang="en-AU" altLang="zh-TW" sz="370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370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rPr>
              <a:t>           </a:t>
            </a:r>
            <a:r>
              <a:rPr lang="zh-TW" altLang="en-US" sz="30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rPr>
              <a:t>           </a:t>
            </a:r>
            <a:r>
              <a:rPr lang="zh-TW" altLang="en-US" sz="370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rPr>
              <a:t>神所給與的盼望。</a:t>
            </a:r>
            <a:endParaRPr lang="en-AU" sz="3700"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TextBox 3"/>
          <p:cNvSpPr txBox="1"/>
          <p:nvPr/>
        </p:nvSpPr>
        <p:spPr>
          <a:xfrm>
            <a:off x="11319146" y="6488668"/>
            <a:ext cx="417612" cy="369332"/>
          </a:xfrm>
          <a:prstGeom prst="rect">
            <a:avLst/>
          </a:prstGeom>
          <a:noFill/>
        </p:spPr>
        <p:txBody>
          <a:bodyPr wrap="square" rtlCol="0">
            <a:spAutoFit/>
          </a:bodyPr>
          <a:lstStyle/>
          <a:p>
            <a:r>
              <a:rPr lang="en-AU" dirty="0"/>
              <a:t>18</a:t>
            </a:r>
          </a:p>
        </p:txBody>
      </p:sp>
    </p:spTree>
    <p:extLst>
      <p:ext uri="{BB962C8B-B14F-4D97-AF65-F5344CB8AC3E}">
        <p14:creationId xmlns:p14="http://schemas.microsoft.com/office/powerpoint/2010/main" val="1573509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160578" y="108952"/>
            <a:ext cx="4760208" cy="4760208"/>
          </a:xfrm>
          <a:prstGeom prst="rect">
            <a:avLst/>
          </a:prstGeom>
        </p:spPr>
      </p:pic>
      <p:sp>
        <p:nvSpPr>
          <p:cNvPr id="3" name="TextBox 2"/>
          <p:cNvSpPr txBox="1"/>
          <p:nvPr/>
        </p:nvSpPr>
        <p:spPr>
          <a:xfrm>
            <a:off x="335360" y="108952"/>
            <a:ext cx="6480720" cy="4801314"/>
          </a:xfrm>
          <a:prstGeom prst="rect">
            <a:avLst/>
          </a:prstGeom>
          <a:noFill/>
        </p:spPr>
        <p:txBody>
          <a:bodyPr wrap="square" rtlCol="0">
            <a:spAutoFit/>
          </a:bodyPr>
          <a:lstStyle/>
          <a:p>
            <a:pPr algn="just"/>
            <a:r>
              <a:rPr lang="zh-TW" altLang="en-US" sz="3400" b="1" dirty="0">
                <a:solidFill>
                  <a:srgbClr val="0033CC"/>
                </a:solidFill>
                <a:latin typeface="Times New Roman" panose="02020603050405020304" pitchFamily="18" charset="0"/>
                <a:ea typeface="DFKai-SB" panose="03000509000000000000" pitchFamily="65" charset="-120"/>
                <a:cs typeface="Times New Roman" panose="02020603050405020304" pitchFamily="18" charset="0"/>
              </a:rPr>
              <a:t>帖撒羅尼迦城位於</a:t>
            </a:r>
            <a:r>
              <a:rPr lang="zh-TW" altLang="en-US" sz="3400" b="1" u="sng" dirty="0">
                <a:solidFill>
                  <a:srgbClr val="0033CC"/>
                </a:solidFill>
                <a:latin typeface="Times New Roman" panose="02020603050405020304" pitchFamily="18" charset="0"/>
                <a:ea typeface="DFKai-SB" panose="03000509000000000000" pitchFamily="65" charset="-120"/>
                <a:cs typeface="Times New Roman" panose="02020603050405020304" pitchFamily="18" charset="0"/>
              </a:rPr>
              <a:t>查士的</a:t>
            </a:r>
            <a:r>
              <a:rPr lang="zh-TW" altLang="en-US" sz="3400" b="1" dirty="0">
                <a:solidFill>
                  <a:srgbClr val="0033CC"/>
                </a:solidFill>
                <a:latin typeface="Times New Roman" panose="02020603050405020304" pitchFamily="18" charset="0"/>
                <a:ea typeface="DFKai-SB" panose="03000509000000000000" pitchFamily="65" charset="-120"/>
                <a:cs typeface="Times New Roman" panose="02020603050405020304" pitchFamily="18" charset="0"/>
              </a:rPr>
              <a:t>半島的西端，在腓立比城西面約</a:t>
            </a:r>
            <a:r>
              <a:rPr lang="en-AU" sz="3400" b="1" dirty="0">
                <a:solidFill>
                  <a:srgbClr val="0033CC"/>
                </a:solidFill>
                <a:latin typeface="Times New Roman" panose="02020603050405020304" pitchFamily="18" charset="0"/>
                <a:ea typeface="DFKai-SB" panose="03000509000000000000" pitchFamily="65" charset="-120"/>
                <a:cs typeface="Times New Roman" panose="02020603050405020304" pitchFamily="18" charset="0"/>
              </a:rPr>
              <a:t>150</a:t>
            </a:r>
            <a:r>
              <a:rPr lang="zh-TW" altLang="en-US" sz="3400" b="1" dirty="0">
                <a:solidFill>
                  <a:srgbClr val="0033CC"/>
                </a:solidFill>
                <a:latin typeface="Times New Roman" panose="02020603050405020304" pitchFamily="18" charset="0"/>
                <a:ea typeface="DFKai-SB" panose="03000509000000000000" pitchFamily="65" charset="-120"/>
                <a:cs typeface="Times New Roman" panose="02020603050405020304" pitchFamily="18" charset="0"/>
              </a:rPr>
              <a:t>公里，是馬其頓省的重要海港，也是馬其頓省的首府。由於位居主要公路上，有羅馬大道貫穿，不但是商業繁盛。也成為政商活動的中心，有「全馬其頓之母」的稱號。保羅時代，當地人口大約有</a:t>
            </a:r>
            <a:r>
              <a:rPr lang="en-AU" sz="3400" b="1" dirty="0">
                <a:solidFill>
                  <a:srgbClr val="0033CC"/>
                </a:solidFill>
                <a:latin typeface="Times New Roman" panose="02020603050405020304" pitchFamily="18" charset="0"/>
                <a:ea typeface="DFKai-SB" panose="03000509000000000000" pitchFamily="65" charset="-120"/>
                <a:cs typeface="Times New Roman" panose="02020603050405020304" pitchFamily="18" charset="0"/>
              </a:rPr>
              <a:t>20</a:t>
            </a:r>
            <a:r>
              <a:rPr lang="zh-TW" altLang="en-US" sz="3400" b="1" dirty="0">
                <a:solidFill>
                  <a:srgbClr val="0033CC"/>
                </a:solidFill>
                <a:latin typeface="Times New Roman" panose="02020603050405020304" pitchFamily="18" charset="0"/>
                <a:ea typeface="DFKai-SB" panose="03000509000000000000" pitchFamily="65" charset="-120"/>
                <a:cs typeface="Times New Roman" panose="02020603050405020304" pitchFamily="18" charset="0"/>
              </a:rPr>
              <a:t>萬人，包括一群猶太人。</a:t>
            </a:r>
            <a:endParaRPr lang="en-AU" sz="3400" b="1" dirty="0">
              <a:solidFill>
                <a:srgbClr val="0033CC"/>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TextBox 3"/>
          <p:cNvSpPr txBox="1"/>
          <p:nvPr/>
        </p:nvSpPr>
        <p:spPr>
          <a:xfrm>
            <a:off x="11280576" y="6381328"/>
            <a:ext cx="360040" cy="369332"/>
          </a:xfrm>
          <a:prstGeom prst="rect">
            <a:avLst/>
          </a:prstGeom>
          <a:noFill/>
        </p:spPr>
        <p:txBody>
          <a:bodyPr wrap="square" rtlCol="0">
            <a:spAutoFit/>
          </a:bodyPr>
          <a:lstStyle/>
          <a:p>
            <a:r>
              <a:rPr lang="en-AU" dirty="0"/>
              <a:t>2</a:t>
            </a:r>
          </a:p>
        </p:txBody>
      </p:sp>
      <p:sp>
        <p:nvSpPr>
          <p:cNvPr id="5" name="TextBox 4"/>
          <p:cNvSpPr txBox="1"/>
          <p:nvPr/>
        </p:nvSpPr>
        <p:spPr>
          <a:xfrm>
            <a:off x="7295145" y="476672"/>
            <a:ext cx="1584176" cy="369332"/>
          </a:xfrm>
          <a:prstGeom prst="rect">
            <a:avLst/>
          </a:prstGeom>
          <a:solidFill>
            <a:schemeClr val="bg1"/>
          </a:solidFill>
        </p:spPr>
        <p:txBody>
          <a:bodyPr wrap="square" rtlCol="0">
            <a:spAutoFit/>
          </a:bodyPr>
          <a:lstStyle/>
          <a:p>
            <a:r>
              <a:rPr lang="zh-TW" altLang="en-US" b="1" dirty="0">
                <a:solidFill>
                  <a:srgbClr val="C00000"/>
                </a:solidFill>
                <a:latin typeface="Times New Roman" panose="02020603050405020304" pitchFamily="18" charset="0"/>
                <a:ea typeface="DFKai-SB" panose="03000509000000000000" pitchFamily="65" charset="-120"/>
                <a:cs typeface="Times New Roman" panose="02020603050405020304" pitchFamily="18" charset="0"/>
              </a:rPr>
              <a:t>帖撒羅尼迦城</a:t>
            </a:r>
            <a:endParaRPr lang="en-AU" dirty="0">
              <a:solidFill>
                <a:srgbClr val="C00000"/>
              </a:solidFill>
            </a:endParaRPr>
          </a:p>
        </p:txBody>
      </p:sp>
      <p:cxnSp>
        <p:nvCxnSpPr>
          <p:cNvPr id="15" name="Straight Arrow Connector 14"/>
          <p:cNvCxnSpPr/>
          <p:nvPr/>
        </p:nvCxnSpPr>
        <p:spPr>
          <a:xfrm>
            <a:off x="8766547" y="692696"/>
            <a:ext cx="180000" cy="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95048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726518" y="116632"/>
            <a:ext cx="4336817" cy="5976664"/>
          </a:xfrm>
          <a:prstGeom prst="rect">
            <a:avLst/>
          </a:prstGeom>
        </p:spPr>
      </p:pic>
      <p:sp>
        <p:nvSpPr>
          <p:cNvPr id="3" name="TextBox 2"/>
          <p:cNvSpPr txBox="1"/>
          <p:nvPr/>
        </p:nvSpPr>
        <p:spPr>
          <a:xfrm>
            <a:off x="191344" y="116632"/>
            <a:ext cx="7128792" cy="6186309"/>
          </a:xfrm>
          <a:prstGeom prst="rect">
            <a:avLst/>
          </a:prstGeom>
          <a:noFill/>
        </p:spPr>
        <p:txBody>
          <a:bodyPr wrap="square" rtlCol="0">
            <a:spAutoFit/>
          </a:bodyPr>
          <a:lstStyle/>
          <a:p>
            <a:pPr algn="just"/>
            <a:r>
              <a:rPr lang="zh-TW" altLang="en-US" sz="3300" b="1"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rPr>
              <a:t>離開腓立比後，保羅和西拉沿著大道來到帖撒羅尼迦。他們的傳福音行動，是在猶太會堂裡面進行，主要是要用猶太人的聖經向他們證明耶穌是彌賽亞。中間有些猶太人和敬虔的希利尼人及一些尊貴的婦女信了耶穌的福音。但卻引起</a:t>
            </a:r>
            <a:r>
              <a:rPr lang="zh-TW" altLang="en-US" sz="330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rPr>
              <a:t>「那不信的猶太人心裡嫉妒，招聚了些市井匪類，搭夥成群，聳動合城的人闖進耶孫的家，要將保羅、西拉帶到百姓那裡。找不著他們，就把耶孫和幾個弟兄拉到地方官那裡。」</a:t>
            </a:r>
            <a:r>
              <a:rPr lang="en-AU" sz="330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330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rPr>
              <a:t>徒</a:t>
            </a:r>
            <a:r>
              <a:rPr lang="en-AU" sz="330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rPr>
              <a:t>17:5-6a) </a:t>
            </a:r>
            <a:r>
              <a:rPr lang="zh-TW" altLang="en-US" sz="330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rPr>
              <a:t>。</a:t>
            </a:r>
            <a:endParaRPr lang="en-AU" sz="330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TextBox 3"/>
          <p:cNvSpPr txBox="1"/>
          <p:nvPr/>
        </p:nvSpPr>
        <p:spPr>
          <a:xfrm>
            <a:off x="11280576" y="6488669"/>
            <a:ext cx="360040" cy="369332"/>
          </a:xfrm>
          <a:prstGeom prst="rect">
            <a:avLst/>
          </a:prstGeom>
          <a:noFill/>
        </p:spPr>
        <p:txBody>
          <a:bodyPr wrap="square" rtlCol="0">
            <a:spAutoFit/>
          </a:bodyPr>
          <a:lstStyle/>
          <a:p>
            <a:r>
              <a:rPr lang="en-AU" dirty="0"/>
              <a:t>3</a:t>
            </a:r>
          </a:p>
        </p:txBody>
      </p:sp>
    </p:spTree>
    <p:extLst>
      <p:ext uri="{BB962C8B-B14F-4D97-AF65-F5344CB8AC3E}">
        <p14:creationId xmlns:p14="http://schemas.microsoft.com/office/powerpoint/2010/main" val="2767165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7160" y="147988"/>
            <a:ext cx="3179461" cy="4361132"/>
          </a:xfrm>
          <a:prstGeom prst="rect">
            <a:avLst/>
          </a:prstGeom>
        </p:spPr>
      </p:pic>
      <p:sp>
        <p:nvSpPr>
          <p:cNvPr id="4" name="TextBox 3"/>
          <p:cNvSpPr txBox="1"/>
          <p:nvPr/>
        </p:nvSpPr>
        <p:spPr>
          <a:xfrm>
            <a:off x="11280576" y="6488669"/>
            <a:ext cx="360040" cy="369332"/>
          </a:xfrm>
          <a:prstGeom prst="rect">
            <a:avLst/>
          </a:prstGeom>
          <a:noFill/>
        </p:spPr>
        <p:txBody>
          <a:bodyPr wrap="square" rtlCol="0">
            <a:spAutoFit/>
          </a:bodyPr>
          <a:lstStyle/>
          <a:p>
            <a:r>
              <a:rPr lang="en-AU" dirty="0"/>
              <a:t>4</a:t>
            </a:r>
          </a:p>
        </p:txBody>
      </p:sp>
      <p:sp>
        <p:nvSpPr>
          <p:cNvPr id="5" name="TextBox 4"/>
          <p:cNvSpPr txBox="1"/>
          <p:nvPr/>
        </p:nvSpPr>
        <p:spPr>
          <a:xfrm>
            <a:off x="263352" y="93539"/>
            <a:ext cx="10873208" cy="6724918"/>
          </a:xfrm>
          <a:prstGeom prst="rect">
            <a:avLst/>
          </a:prstGeom>
          <a:noFill/>
        </p:spPr>
        <p:txBody>
          <a:bodyPr wrap="square" rtlCol="0">
            <a:spAutoFit/>
          </a:bodyPr>
          <a:lstStyle/>
          <a:p>
            <a:pPr algn="just"/>
            <a:r>
              <a:rPr lang="en-AU" sz="3200" b="1"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rPr>
              <a:t>v.1</a:t>
            </a:r>
            <a:r>
              <a:rPr lang="zh-TW" altLang="en-US" sz="3200" b="1"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rPr>
              <a:t>「保羅、西拉、提摩太寫信給帖撒羅尼迦</a:t>
            </a:r>
            <a:endParaRPr lang="en-AU" altLang="zh-TW" sz="3200" b="1"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algn="just"/>
            <a:r>
              <a:rPr lang="zh-TW" altLang="en-US" sz="3200" b="1" dirty="0">
                <a:solidFill>
                  <a:srgbClr val="0000FF"/>
                </a:solidFill>
                <a:latin typeface="Times New Roman" panose="02020603050405020304" pitchFamily="18" charset="0"/>
                <a:ea typeface="DFKai-SB" panose="03000509000000000000" pitchFamily="65" charset="-120"/>
                <a:cs typeface="Times New Roman" panose="02020603050405020304" pitchFamily="18" charset="0"/>
              </a:rPr>
              <a:t>在父神和主耶穌基督裡的教會</a:t>
            </a:r>
            <a:r>
              <a:rPr lang="zh-TW" altLang="en-US" sz="3200" b="1"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rPr>
              <a:t>。 願恩惠平安</a:t>
            </a:r>
            <a:endParaRPr lang="en-AU" altLang="zh-TW" sz="3200" b="1"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algn="just"/>
            <a:r>
              <a:rPr lang="zh-TW" altLang="en-US" sz="3200" b="1"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rPr>
              <a:t>歸與你們！」</a:t>
            </a:r>
            <a:endParaRPr lang="en-AU" sz="3200" b="1"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algn="just"/>
            <a:r>
              <a:rPr lang="en-AU" sz="1000" dirty="0">
                <a:latin typeface="Times New Roman" panose="02020603050405020304" pitchFamily="18" charset="0"/>
                <a:ea typeface="DFKai-SB" panose="03000509000000000000" pitchFamily="65" charset="-120"/>
                <a:cs typeface="Times New Roman" panose="02020603050405020304" pitchFamily="18" charset="0"/>
              </a:rPr>
              <a:t> </a:t>
            </a:r>
          </a:p>
          <a:p>
            <a:pPr algn="just"/>
            <a:r>
              <a:rPr lang="zh-TW" altLang="en-US" sz="315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rPr>
              <a:t>保羅只是提到自己，西拉和提摩太的名字，卻沒</a:t>
            </a:r>
            <a:endParaRPr lang="en-AU" altLang="zh-TW" sz="315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endParaRPr>
          </a:p>
          <a:p>
            <a:pPr algn="just"/>
            <a:r>
              <a:rPr lang="zh-TW" altLang="en-US" sz="315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rPr>
              <a:t>有用使徒的身份。這表示了保羅對帖撒羅尼迦這</a:t>
            </a:r>
            <a:endParaRPr lang="en-AU" altLang="zh-TW" sz="315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endParaRPr>
          </a:p>
          <a:p>
            <a:pPr algn="just"/>
            <a:r>
              <a:rPr lang="zh-TW" altLang="en-US" sz="315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rPr>
              <a:t>初成立的教會，那份出於內心的親切。保羅特别</a:t>
            </a:r>
            <a:endParaRPr lang="en-AU" altLang="zh-TW" sz="315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endParaRPr>
          </a:p>
          <a:p>
            <a:pPr algn="just"/>
            <a:r>
              <a:rPr lang="zh-TW" altLang="en-US" sz="315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rPr>
              <a:t>描述了受信人的身份；</a:t>
            </a:r>
            <a:endParaRPr lang="en-AU" altLang="zh-TW" sz="315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endParaRPr>
          </a:p>
          <a:p>
            <a:pPr algn="just"/>
            <a:endParaRPr lang="en-AU" altLang="zh-TW" sz="100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endParaRPr>
          </a:p>
          <a:p>
            <a:pPr algn="just"/>
            <a:r>
              <a:rPr lang="zh-TW" altLang="en-US" sz="3150" b="1" dirty="0">
                <a:solidFill>
                  <a:srgbClr val="0000FF"/>
                </a:solidFill>
                <a:latin typeface="Times New Roman" panose="02020603050405020304" pitchFamily="18" charset="0"/>
                <a:ea typeface="DFKai-SB" panose="03000509000000000000" pitchFamily="65" charset="-120"/>
                <a:cs typeface="Times New Roman" panose="02020603050405020304" pitchFamily="18" charset="0"/>
              </a:rPr>
              <a:t>「帖撒羅尼迦在父神和主耶穌基督裡的教會」。</a:t>
            </a:r>
            <a:endParaRPr lang="en-AU" altLang="zh-TW" sz="3150" b="1" dirty="0">
              <a:solidFill>
                <a:srgbClr val="0000FF"/>
              </a:solidFill>
              <a:latin typeface="Times New Roman" panose="02020603050405020304" pitchFamily="18" charset="0"/>
              <a:ea typeface="DFKai-SB" panose="03000509000000000000" pitchFamily="65" charset="-120"/>
              <a:cs typeface="Times New Roman" panose="02020603050405020304" pitchFamily="18" charset="0"/>
            </a:endParaRPr>
          </a:p>
          <a:p>
            <a:pPr algn="just"/>
            <a:r>
              <a:rPr lang="zh-TW" altLang="en-US" sz="315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rPr>
              <a:t>是要提醒帖撒羅尼迦的信徒，他們都是因著 神</a:t>
            </a:r>
            <a:endParaRPr lang="en-AU" altLang="zh-TW" sz="315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endParaRPr>
          </a:p>
          <a:p>
            <a:pPr algn="just"/>
            <a:r>
              <a:rPr lang="zh-TW" altLang="en-US" sz="315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rPr>
              <a:t>特别的恩惠，藉著主耶穌在十架上所成就的救恩，蒙召分别出來的一羣信徒。</a:t>
            </a:r>
            <a:r>
              <a:rPr lang="zh-TW" altLang="en-US" sz="3150" b="1" dirty="0">
                <a:solidFill>
                  <a:srgbClr val="0000FF"/>
                </a:solidFill>
                <a:latin typeface="Times New Roman" panose="02020603050405020304" pitchFamily="18" charset="0"/>
                <a:ea typeface="DFKai-SB" panose="03000509000000000000" pitchFamily="65" charset="-120"/>
                <a:cs typeface="Times New Roman" panose="02020603050405020304" pitchFamily="18" charset="0"/>
              </a:rPr>
              <a:t>就是因為他們有這特别的身份，就更當在行事為人上與基督的福音相稱，雖然是面對困難和甚至逼害，也要在生活上更能活出信、愛、望的表現。</a:t>
            </a:r>
            <a:endParaRPr lang="en-AU" sz="3150" b="1" dirty="0">
              <a:solidFill>
                <a:srgbClr val="0000FF"/>
              </a:solidFill>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168866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1344" y="188640"/>
            <a:ext cx="11233248" cy="6186309"/>
          </a:xfrm>
          <a:prstGeom prst="rect">
            <a:avLst/>
          </a:prstGeom>
          <a:noFill/>
        </p:spPr>
        <p:txBody>
          <a:bodyPr wrap="square" rtlCol="0">
            <a:spAutoFit/>
          </a:bodyPr>
          <a:lstStyle/>
          <a:p>
            <a:pPr algn="just"/>
            <a:r>
              <a:rPr lang="zh-TW" altLang="en-US" sz="3400" b="1" dirty="0">
                <a:solidFill>
                  <a:srgbClr val="0000FF"/>
                </a:solidFill>
                <a:latin typeface="Times New Roman" panose="02020603050405020304" pitchFamily="18" charset="0"/>
                <a:ea typeface="DFKai-SB" panose="03000509000000000000" pitchFamily="65" charset="-120"/>
                <a:cs typeface="Times New Roman" panose="02020603050405020304" pitchFamily="18" charset="0"/>
              </a:rPr>
              <a:t>「在神和基督裡的教會」</a:t>
            </a:r>
            <a:endParaRPr lang="en-AU" altLang="zh-TW" sz="3400" b="1" dirty="0">
              <a:solidFill>
                <a:srgbClr val="0000FF"/>
              </a:solidFill>
              <a:latin typeface="Times New Roman" panose="02020603050405020304" pitchFamily="18" charset="0"/>
              <a:ea typeface="DFKai-SB" panose="03000509000000000000" pitchFamily="65" charset="-120"/>
              <a:cs typeface="Times New Roman" panose="02020603050405020304" pitchFamily="18" charset="0"/>
            </a:endParaRPr>
          </a:p>
          <a:p>
            <a:pPr algn="just"/>
            <a:r>
              <a:rPr lang="zh-TW" altLang="en-US" sz="3200" b="1" dirty="0">
                <a:solidFill>
                  <a:srgbClr val="0000FF"/>
                </a:solidFill>
                <a:latin typeface="Times New Roman" panose="02020603050405020304" pitchFamily="18" charset="0"/>
                <a:ea typeface="DFKai-SB" panose="03000509000000000000" pitchFamily="65" charset="-120"/>
                <a:cs typeface="Times New Roman" panose="02020603050405020304" pitchFamily="18" charset="0"/>
              </a:rPr>
              <a:t>    提醒我們什麼呢？ </a:t>
            </a:r>
            <a:r>
              <a:rPr lang="en-AU" altLang="zh-TW" sz="3200" dirty="0">
                <a:solidFill>
                  <a:srgbClr val="0000FF"/>
                </a:solidFill>
                <a:latin typeface="Times New Roman" panose="02020603050405020304" pitchFamily="18" charset="0"/>
                <a:ea typeface="DFKai-SB" panose="03000509000000000000" pitchFamily="65" charset="-120"/>
                <a:cs typeface="Times New Roman" panose="02020603050405020304" pitchFamily="18" charset="0"/>
              </a:rPr>
              <a:t>...</a:t>
            </a:r>
          </a:p>
          <a:p>
            <a:pPr algn="just"/>
            <a:endParaRPr lang="en-AU" altLang="zh-TW" sz="1000" b="1" dirty="0">
              <a:solidFill>
                <a:schemeClr val="accent2">
                  <a:lumMod val="50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algn="just"/>
            <a:r>
              <a:rPr lang="zh-TW" altLang="en-US" sz="3200" b="1" dirty="0">
                <a:solidFill>
                  <a:schemeClr val="accent2">
                    <a:lumMod val="50000"/>
                  </a:schemeClr>
                </a:solidFill>
                <a:latin typeface="Times New Roman" panose="02020603050405020304" pitchFamily="18" charset="0"/>
                <a:ea typeface="DFKai-SB" panose="03000509000000000000" pitchFamily="65" charset="-120"/>
                <a:cs typeface="Times New Roman" panose="02020603050405020304" pitchFamily="18" charset="0"/>
              </a:rPr>
              <a:t>真正的敬拜是不在乎教會的建築物，</a:t>
            </a:r>
            <a:endParaRPr lang="en-AU" altLang="zh-TW" sz="3200" b="1" dirty="0">
              <a:solidFill>
                <a:schemeClr val="accent2">
                  <a:lumMod val="50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algn="just"/>
            <a:r>
              <a:rPr lang="zh-TW" altLang="en-US" sz="3200" b="1" dirty="0">
                <a:solidFill>
                  <a:schemeClr val="accent2">
                    <a:lumMod val="50000"/>
                  </a:schemeClr>
                </a:solidFill>
                <a:latin typeface="Times New Roman" panose="02020603050405020304" pitchFamily="18" charset="0"/>
                <a:ea typeface="DFKai-SB" panose="03000509000000000000" pitchFamily="65" charset="-120"/>
                <a:cs typeface="Times New Roman" panose="02020603050405020304" pitchFamily="18" charset="0"/>
              </a:rPr>
              <a:t>而是在乎敬拜者</a:t>
            </a:r>
            <a:r>
              <a:rPr lang="zh-TW" altLang="en-US" sz="3200" b="1" u="sng" dirty="0">
                <a:solidFill>
                  <a:schemeClr val="accent2">
                    <a:lumMod val="50000"/>
                  </a:schemeClr>
                </a:solidFill>
                <a:latin typeface="Times New Roman" panose="02020603050405020304" pitchFamily="18" charset="0"/>
                <a:ea typeface="DFKai-SB" panose="03000509000000000000" pitchFamily="65" charset="-120"/>
                <a:cs typeface="Times New Roman" panose="02020603050405020304" pitchFamily="18" charset="0"/>
              </a:rPr>
              <a:t>是否明白敬拜的真正</a:t>
            </a:r>
            <a:endParaRPr lang="en-AU" altLang="zh-TW" sz="3200" b="1" u="sng" dirty="0">
              <a:solidFill>
                <a:schemeClr val="accent2">
                  <a:lumMod val="50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algn="just"/>
            <a:r>
              <a:rPr lang="zh-TW" altLang="en-US" sz="3200" b="1" u="sng" dirty="0">
                <a:solidFill>
                  <a:schemeClr val="accent2">
                    <a:lumMod val="50000"/>
                  </a:schemeClr>
                </a:solidFill>
                <a:latin typeface="Times New Roman" panose="02020603050405020304" pitchFamily="18" charset="0"/>
                <a:ea typeface="DFKai-SB" panose="03000509000000000000" pitchFamily="65" charset="-120"/>
                <a:cs typeface="Times New Roman" panose="02020603050405020304" pitchFamily="18" charset="0"/>
              </a:rPr>
              <a:t>意義</a:t>
            </a:r>
            <a:r>
              <a:rPr lang="zh-TW" altLang="en-US" sz="3200" b="1" dirty="0">
                <a:solidFill>
                  <a:schemeClr val="accent2">
                    <a:lumMod val="50000"/>
                  </a:schemeClr>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3200" b="1" dirty="0">
                <a:solidFill>
                  <a:schemeClr val="accent5">
                    <a:lumMod val="75000"/>
                  </a:schemeClr>
                </a:solidFill>
                <a:latin typeface="Times New Roman" panose="02020603050405020304" pitchFamily="18" charset="0"/>
                <a:ea typeface="DFKai-SB" panose="03000509000000000000" pitchFamily="65" charset="-120"/>
                <a:cs typeface="Times New Roman" panose="02020603050405020304" pitchFamily="18" charset="0"/>
              </a:rPr>
              <a:t>神的心意是要我們「來到主面</a:t>
            </a:r>
            <a:endParaRPr lang="en-AU" altLang="zh-TW" sz="3200" b="1" dirty="0">
              <a:solidFill>
                <a:schemeClr val="accent5">
                  <a:lumMod val="75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algn="just"/>
            <a:r>
              <a:rPr lang="zh-TW" altLang="en-US" sz="3200" b="1" dirty="0">
                <a:solidFill>
                  <a:schemeClr val="accent5">
                    <a:lumMod val="75000"/>
                  </a:schemeClr>
                </a:solidFill>
                <a:latin typeface="Times New Roman" panose="02020603050405020304" pitchFamily="18" charset="0"/>
                <a:ea typeface="DFKai-SB" panose="03000509000000000000" pitchFamily="65" charset="-120"/>
                <a:cs typeface="Times New Roman" panose="02020603050405020304" pitchFamily="18" charset="0"/>
              </a:rPr>
              <a:t>前，也就像活石，被建造成為靈宮，</a:t>
            </a:r>
            <a:endParaRPr lang="en-AU" altLang="zh-TW" sz="3200" b="1" dirty="0">
              <a:solidFill>
                <a:schemeClr val="accent5">
                  <a:lumMod val="75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algn="just"/>
            <a:r>
              <a:rPr lang="zh-TW" altLang="en-US" sz="3200" b="1" dirty="0">
                <a:solidFill>
                  <a:schemeClr val="accent5">
                    <a:lumMod val="75000"/>
                  </a:schemeClr>
                </a:solidFill>
                <a:latin typeface="Times New Roman" panose="02020603050405020304" pitchFamily="18" charset="0"/>
                <a:ea typeface="DFKai-SB" panose="03000509000000000000" pitchFamily="65" charset="-120"/>
                <a:cs typeface="Times New Roman" panose="02020603050405020304" pitchFamily="18" charset="0"/>
              </a:rPr>
              <a:t>作聖潔的祭司，藉著耶穌基督奉獻神所悅納的靈祭。」</a:t>
            </a:r>
            <a:endParaRPr lang="en-AU" altLang="zh-TW" sz="3200" b="1" dirty="0">
              <a:solidFill>
                <a:schemeClr val="accent5">
                  <a:lumMod val="75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algn="just"/>
            <a:r>
              <a:rPr lang="en-AU" sz="3200" b="1" dirty="0">
                <a:solidFill>
                  <a:schemeClr val="accent5">
                    <a:lumMod val="75000"/>
                  </a:schemeClr>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3200" b="1" dirty="0">
                <a:solidFill>
                  <a:schemeClr val="accent5">
                    <a:lumMod val="75000"/>
                  </a:schemeClr>
                </a:solidFill>
                <a:latin typeface="Times New Roman" panose="02020603050405020304" pitchFamily="18" charset="0"/>
                <a:ea typeface="DFKai-SB" panose="03000509000000000000" pitchFamily="65" charset="-120"/>
                <a:cs typeface="Times New Roman" panose="02020603050405020304" pitchFamily="18" charset="0"/>
              </a:rPr>
              <a:t>彼前</a:t>
            </a:r>
            <a:r>
              <a:rPr lang="en-AU" sz="3200" b="1" dirty="0">
                <a:solidFill>
                  <a:schemeClr val="accent5">
                    <a:lumMod val="75000"/>
                  </a:schemeClr>
                </a:solidFill>
                <a:latin typeface="Times New Roman" panose="02020603050405020304" pitchFamily="18" charset="0"/>
                <a:ea typeface="DFKai-SB" panose="03000509000000000000" pitchFamily="65" charset="-120"/>
                <a:cs typeface="Times New Roman" panose="02020603050405020304" pitchFamily="18" charset="0"/>
              </a:rPr>
              <a:t>2:5)</a:t>
            </a:r>
            <a:r>
              <a:rPr lang="en-AU" sz="3200" dirty="0">
                <a:solidFill>
                  <a:schemeClr val="accent5">
                    <a:lumMod val="7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zh-TW" altLang="en-US" sz="3200" b="1" dirty="0">
                <a:solidFill>
                  <a:schemeClr val="accent5">
                    <a:lumMod val="75000"/>
                  </a:schemeClr>
                </a:solidFill>
                <a:latin typeface="Times New Roman" panose="02020603050405020304" pitchFamily="18" charset="0"/>
                <a:ea typeface="DFKai-SB" panose="03000509000000000000" pitchFamily="65" charset="-120"/>
                <a:cs typeface="Times New Roman" panose="02020603050405020304" pitchFamily="18" charset="0"/>
              </a:rPr>
              <a:t>還有，真正的敬拜</a:t>
            </a:r>
            <a:r>
              <a:rPr lang="zh-TW" altLang="en-US" sz="3200" b="1" u="sng" dirty="0">
                <a:solidFill>
                  <a:schemeClr val="accent5">
                    <a:lumMod val="75000"/>
                  </a:schemeClr>
                </a:solidFill>
                <a:latin typeface="Times New Roman" panose="02020603050405020304" pitchFamily="18" charset="0"/>
                <a:ea typeface="DFKai-SB" panose="03000509000000000000" pitchFamily="65" charset="-120"/>
                <a:cs typeface="Times New Roman" panose="02020603050405020304" pitchFamily="18" charset="0"/>
              </a:rPr>
              <a:t>是基於我們與神的關係</a:t>
            </a:r>
            <a:r>
              <a:rPr lang="zh-TW" altLang="en-US" sz="3200" b="1" dirty="0">
                <a:solidFill>
                  <a:schemeClr val="accent5">
                    <a:lumMod val="75000"/>
                  </a:schemeClr>
                </a:solidFill>
                <a:latin typeface="Times New Roman" panose="02020603050405020304" pitchFamily="18" charset="0"/>
                <a:ea typeface="DFKai-SB" panose="03000509000000000000" pitchFamily="65" charset="-120"/>
                <a:cs typeface="Times New Roman" panose="02020603050405020304" pitchFamily="18" charset="0"/>
              </a:rPr>
              <a:t>，這是</a:t>
            </a:r>
            <a:r>
              <a:rPr lang="zh-TW" altLang="en-US" sz="3200" b="1" dirty="0">
                <a:solidFill>
                  <a:schemeClr val="accent2">
                    <a:lumMod val="50000"/>
                  </a:schemeClr>
                </a:solidFill>
                <a:latin typeface="Times New Roman" panose="02020603050405020304" pitchFamily="18" charset="0"/>
                <a:ea typeface="DFKai-SB" panose="03000509000000000000" pitchFamily="65" charset="-120"/>
                <a:cs typeface="Times New Roman" panose="02020603050405020304" pitchFamily="18" charset="0"/>
              </a:rPr>
              <a:t>「在神和基督裡的教會」</a:t>
            </a:r>
            <a:r>
              <a:rPr lang="zh-TW" altLang="en-US" sz="3200" b="1" dirty="0">
                <a:solidFill>
                  <a:schemeClr val="accent5">
                    <a:lumMod val="75000"/>
                  </a:schemeClr>
                </a:solidFill>
                <a:latin typeface="Times New Roman" panose="02020603050405020304" pitchFamily="18" charset="0"/>
                <a:ea typeface="DFKai-SB" panose="03000509000000000000" pitchFamily="65" charset="-120"/>
                <a:cs typeface="Times New Roman" panose="02020603050405020304" pitchFamily="18" charset="0"/>
              </a:rPr>
              <a:t>的信徒首先要建立好的。在疫情期間，人與人之間要保持社交距離 </a:t>
            </a:r>
            <a:r>
              <a:rPr lang="en-AU" altLang="zh-TW" sz="3200" b="1" dirty="0">
                <a:solidFill>
                  <a:schemeClr val="accent5">
                    <a:lumMod val="75000"/>
                  </a:schemeClr>
                </a:solidFill>
                <a:latin typeface="Times New Roman" panose="02020603050405020304" pitchFamily="18" charset="0"/>
                <a:ea typeface="DFKai-SB" panose="03000509000000000000" pitchFamily="65" charset="-120"/>
                <a:cs typeface="Times New Roman" panose="02020603050405020304" pitchFamily="18" charset="0"/>
              </a:rPr>
              <a:t>(</a:t>
            </a:r>
            <a:r>
              <a:rPr lang="en-AU" sz="3200" b="1" dirty="0">
                <a:solidFill>
                  <a:schemeClr val="accent5">
                    <a:lumMod val="75000"/>
                  </a:schemeClr>
                </a:solidFill>
                <a:latin typeface="Times New Roman" panose="02020603050405020304" pitchFamily="18" charset="0"/>
                <a:ea typeface="DFKai-SB" panose="03000509000000000000" pitchFamily="65" charset="-120"/>
                <a:cs typeface="Times New Roman" panose="02020603050405020304" pitchFamily="18" charset="0"/>
              </a:rPr>
              <a:t>social distancing)</a:t>
            </a:r>
            <a:r>
              <a:rPr lang="zh-TW" altLang="en-US" sz="3200" b="1" dirty="0">
                <a:solidFill>
                  <a:schemeClr val="accent5">
                    <a:lumMod val="75000"/>
                  </a:schemeClr>
                </a:solidFill>
                <a:latin typeface="Times New Roman" panose="02020603050405020304" pitchFamily="18" charset="0"/>
                <a:ea typeface="DFKai-SB" panose="03000509000000000000" pitchFamily="65" charset="-120"/>
                <a:cs typeface="Times New Roman" panose="02020603050405020304" pitchFamily="18" charset="0"/>
              </a:rPr>
              <a:t>，但我們與 神是沒有</a:t>
            </a:r>
            <a:r>
              <a:rPr lang="en-AU" sz="3200" b="1" dirty="0">
                <a:solidFill>
                  <a:schemeClr val="accent5">
                    <a:lumMod val="75000"/>
                  </a:schemeClr>
                </a:solidFill>
                <a:latin typeface="Times New Roman" panose="02020603050405020304" pitchFamily="18" charset="0"/>
                <a:ea typeface="DFKai-SB" panose="03000509000000000000" pitchFamily="65" charset="-120"/>
                <a:cs typeface="Times New Roman" panose="02020603050405020304" pitchFamily="18" charset="0"/>
              </a:rPr>
              <a:t> social distancing </a:t>
            </a:r>
            <a:r>
              <a:rPr lang="zh-TW" altLang="en-US" sz="3200" b="1" dirty="0">
                <a:solidFill>
                  <a:schemeClr val="accent5">
                    <a:lumMod val="75000"/>
                  </a:schemeClr>
                </a:solidFill>
                <a:latin typeface="Times New Roman" panose="02020603050405020304" pitchFamily="18" charset="0"/>
                <a:ea typeface="DFKai-SB" panose="03000509000000000000" pitchFamily="65" charset="-120"/>
                <a:cs typeface="Times New Roman" panose="02020603050405020304" pitchFamily="18" charset="0"/>
              </a:rPr>
              <a:t>這回事，問題在於我們是否願意與神保持親密的關係。</a:t>
            </a:r>
            <a:endParaRPr lang="en-AU" sz="3200" dirty="0">
              <a:solidFill>
                <a:schemeClr val="accent5">
                  <a:lumMod val="7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TextBox 4"/>
          <p:cNvSpPr txBox="1"/>
          <p:nvPr/>
        </p:nvSpPr>
        <p:spPr>
          <a:xfrm>
            <a:off x="11280576" y="6488669"/>
            <a:ext cx="360040" cy="369332"/>
          </a:xfrm>
          <a:prstGeom prst="rect">
            <a:avLst/>
          </a:prstGeom>
          <a:noFill/>
        </p:spPr>
        <p:txBody>
          <a:bodyPr wrap="square" rtlCol="0">
            <a:spAutoFit/>
          </a:bodyPr>
          <a:lstStyle/>
          <a:p>
            <a:r>
              <a:rPr lang="en-AU" dirty="0"/>
              <a:t>5</a:t>
            </a:r>
          </a:p>
        </p:txBody>
      </p:sp>
      <p:pic>
        <p:nvPicPr>
          <p:cNvPr id="7" name="Picture 6"/>
          <p:cNvPicPr/>
          <p:nvPr/>
        </p:nvPicPr>
        <p:blipFill rotWithShape="1">
          <a:blip r:embed="rId2"/>
          <a:srcRect l="36036" t="21750" r="11589" b="14605"/>
          <a:stretch/>
        </p:blipFill>
        <p:spPr bwMode="auto">
          <a:xfrm>
            <a:off x="7176120" y="283142"/>
            <a:ext cx="4608512" cy="29345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4600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280" y="116632"/>
            <a:ext cx="3274318" cy="4491244"/>
          </a:xfrm>
          <a:prstGeom prst="rect">
            <a:avLst/>
          </a:prstGeom>
        </p:spPr>
      </p:pic>
      <p:sp>
        <p:nvSpPr>
          <p:cNvPr id="3" name="TextBox 2"/>
          <p:cNvSpPr txBox="1"/>
          <p:nvPr/>
        </p:nvSpPr>
        <p:spPr>
          <a:xfrm>
            <a:off x="263352" y="188640"/>
            <a:ext cx="11161240" cy="5816977"/>
          </a:xfrm>
          <a:prstGeom prst="rect">
            <a:avLst/>
          </a:prstGeom>
          <a:noFill/>
        </p:spPr>
        <p:txBody>
          <a:bodyPr wrap="square" rtlCol="0">
            <a:spAutoFit/>
          </a:bodyPr>
          <a:lstStyle/>
          <a:p>
            <a:r>
              <a:rPr lang="zh-TW" altLang="en-US" sz="3400" b="1" dirty="0">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ea typeface="DFKai-SB" panose="03000509000000000000" pitchFamily="65" charset="-120"/>
                <a:cs typeface="Times New Roman" panose="02020603050405020304" pitchFamily="18" charset="0"/>
              </a:rPr>
              <a:t>保羅常常記念的教會</a:t>
            </a:r>
            <a:endParaRPr lang="en-AU" sz="3400" dirty="0">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ea typeface="DFKai-SB" panose="03000509000000000000" pitchFamily="65" charset="-120"/>
              <a:cs typeface="Times New Roman" panose="02020603050405020304" pitchFamily="18" charset="0"/>
            </a:endParaRPr>
          </a:p>
          <a:p>
            <a:r>
              <a:rPr lang="en-AU" sz="1500" b="1" dirty="0">
                <a:latin typeface="Times New Roman" panose="02020603050405020304" pitchFamily="18" charset="0"/>
                <a:ea typeface="DFKai-SB" panose="03000509000000000000" pitchFamily="65" charset="-120"/>
                <a:cs typeface="Times New Roman" panose="02020603050405020304" pitchFamily="18" charset="0"/>
              </a:rPr>
              <a:t> </a:t>
            </a:r>
            <a:endParaRPr lang="en-AU" sz="1500" dirty="0">
              <a:latin typeface="Times New Roman" panose="02020603050405020304" pitchFamily="18" charset="0"/>
              <a:ea typeface="DFKai-SB" panose="03000509000000000000" pitchFamily="65" charset="-120"/>
              <a:cs typeface="Times New Roman" panose="02020603050405020304" pitchFamily="18" charset="0"/>
            </a:endParaRPr>
          </a:p>
          <a:p>
            <a:r>
              <a:rPr lang="en-AU" sz="3300" b="1"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rPr>
              <a:t>v.2</a:t>
            </a:r>
            <a:r>
              <a:rPr lang="zh-TW" altLang="en-US" sz="3300" b="1"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3300" b="1" dirty="0">
                <a:solidFill>
                  <a:schemeClr val="accent4">
                    <a:lumMod val="50000"/>
                  </a:schemeClr>
                </a:solidFill>
                <a:latin typeface="Times New Roman" panose="02020603050405020304" pitchFamily="18" charset="0"/>
                <a:ea typeface="DFKai-SB" panose="03000509000000000000" pitchFamily="65" charset="-120"/>
                <a:cs typeface="Times New Roman" panose="02020603050405020304" pitchFamily="18" charset="0"/>
              </a:rPr>
              <a:t>我們</a:t>
            </a:r>
            <a:r>
              <a:rPr lang="zh-TW" altLang="en-US" sz="3300" b="1"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rPr>
              <a:t>為</a:t>
            </a:r>
            <a:r>
              <a:rPr lang="zh-TW" altLang="en-US" sz="3300" b="1" dirty="0">
                <a:solidFill>
                  <a:schemeClr val="accent4">
                    <a:lumMod val="50000"/>
                  </a:schemeClr>
                </a:solidFill>
                <a:latin typeface="Times New Roman" panose="02020603050405020304" pitchFamily="18" charset="0"/>
                <a:ea typeface="DFKai-SB" panose="03000509000000000000" pitchFamily="65" charset="-120"/>
                <a:cs typeface="Times New Roman" panose="02020603050405020304" pitchFamily="18" charset="0"/>
              </a:rPr>
              <a:t>你們</a:t>
            </a:r>
            <a:r>
              <a:rPr lang="zh-TW" altLang="en-US" sz="3300" b="1"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rPr>
              <a:t>眾人常常感謝神，禱告的</a:t>
            </a:r>
            <a:endParaRPr lang="en-AU" altLang="zh-TW" sz="3300" b="1"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3300" b="1"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rPr>
              <a:t>時候提到</a:t>
            </a:r>
            <a:r>
              <a:rPr lang="zh-TW" altLang="en-US" sz="3300" b="1" dirty="0">
                <a:solidFill>
                  <a:schemeClr val="accent4">
                    <a:lumMod val="50000"/>
                  </a:schemeClr>
                </a:solidFill>
                <a:latin typeface="Times New Roman" panose="02020603050405020304" pitchFamily="18" charset="0"/>
                <a:ea typeface="DFKai-SB" panose="03000509000000000000" pitchFamily="65" charset="-120"/>
                <a:cs typeface="Times New Roman" panose="02020603050405020304" pitchFamily="18" charset="0"/>
              </a:rPr>
              <a:t>你們</a:t>
            </a:r>
            <a:r>
              <a:rPr lang="zh-TW" altLang="en-US" sz="3300" b="1"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rPr>
              <a:t>。」</a:t>
            </a:r>
            <a:endParaRPr lang="en-AU" sz="3300"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endParaRPr>
          </a:p>
          <a:p>
            <a:endParaRPr lang="en-AU" altLang="zh-TW" sz="1500" b="1" dirty="0"/>
          </a:p>
          <a:p>
            <a:r>
              <a:rPr lang="zh-TW" altLang="en-US" sz="3200" b="1" dirty="0">
                <a:solidFill>
                  <a:schemeClr val="accent4">
                    <a:lumMod val="50000"/>
                  </a:schemeClr>
                </a:solidFill>
                <a:latin typeface="Times New Roman" panose="02020603050405020304" pitchFamily="18" charset="0"/>
                <a:ea typeface="DFKai-SB" panose="03000509000000000000" pitchFamily="65" charset="-120"/>
                <a:cs typeface="Times New Roman" panose="02020603050405020304" pitchFamily="18" charset="0"/>
              </a:rPr>
              <a:t>保羅是用「我們」代表他自己，西拉和提摩太</a:t>
            </a:r>
            <a:endParaRPr lang="en-AU" altLang="zh-TW" sz="3200" b="1" dirty="0">
              <a:solidFill>
                <a:schemeClr val="accent4">
                  <a:lumMod val="50000"/>
                </a:schemeClr>
              </a:solidFill>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3200" b="1" dirty="0">
                <a:solidFill>
                  <a:schemeClr val="accent4">
                    <a:lumMod val="50000"/>
                  </a:schemeClr>
                </a:solidFill>
                <a:latin typeface="Times New Roman" panose="02020603050405020304" pitchFamily="18" charset="0"/>
                <a:ea typeface="DFKai-SB" panose="03000509000000000000" pitchFamily="65" charset="-120"/>
                <a:cs typeface="Times New Roman" panose="02020603050405020304" pitchFamily="18" charset="0"/>
              </a:rPr>
              <a:t>三人。而「你們」是指帖撒羅尼迦的眾信徒。</a:t>
            </a:r>
            <a:endParaRPr lang="en-AU" altLang="zh-TW" sz="3200" b="1" dirty="0">
              <a:solidFill>
                <a:schemeClr val="accent4">
                  <a:lumMod val="50000"/>
                </a:schemeClr>
              </a:solidFill>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3200" b="1" dirty="0">
                <a:solidFill>
                  <a:schemeClr val="accent4">
                    <a:lumMod val="50000"/>
                  </a:schemeClr>
                </a:solidFill>
                <a:latin typeface="Times New Roman" panose="02020603050405020304" pitchFamily="18" charset="0"/>
                <a:ea typeface="DFKai-SB" panose="03000509000000000000" pitchFamily="65" charset="-120"/>
                <a:cs typeface="Times New Roman" panose="02020603050405020304" pitchFamily="18" charset="0"/>
              </a:rPr>
              <a:t>「你們」此字在帖撒羅尼迦前後書中出現頻繁</a:t>
            </a:r>
            <a:endParaRPr lang="en-AU" altLang="zh-TW" sz="3200" b="1" dirty="0">
              <a:solidFill>
                <a:schemeClr val="accent4">
                  <a:lumMod val="50000"/>
                </a:schemeClr>
              </a:solidFill>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3200" b="1" dirty="0">
                <a:solidFill>
                  <a:schemeClr val="accent4">
                    <a:lumMod val="50000"/>
                  </a:schemeClr>
                </a:solidFill>
                <a:latin typeface="Times New Roman" panose="02020603050405020304" pitchFamily="18" charset="0"/>
                <a:ea typeface="DFKai-SB" panose="03000509000000000000" pitchFamily="65" charset="-120"/>
                <a:cs typeface="Times New Roman" panose="02020603050405020304" pitchFamily="18" charset="0"/>
              </a:rPr>
              <a:t>，共有 </a:t>
            </a:r>
            <a:r>
              <a:rPr lang="en-AU" sz="3200" b="1" dirty="0">
                <a:solidFill>
                  <a:schemeClr val="accent4">
                    <a:lumMod val="50000"/>
                  </a:schemeClr>
                </a:solidFill>
                <a:latin typeface="Times New Roman" panose="02020603050405020304" pitchFamily="18" charset="0"/>
                <a:ea typeface="DFKai-SB" panose="03000509000000000000" pitchFamily="65" charset="-120"/>
                <a:cs typeface="Times New Roman" panose="02020603050405020304" pitchFamily="18" charset="0"/>
              </a:rPr>
              <a:t>124 </a:t>
            </a:r>
            <a:r>
              <a:rPr lang="zh-TW" altLang="en-US" sz="3200" b="1" dirty="0">
                <a:solidFill>
                  <a:schemeClr val="accent4">
                    <a:lumMod val="50000"/>
                  </a:schemeClr>
                </a:solidFill>
                <a:latin typeface="Times New Roman" panose="02020603050405020304" pitchFamily="18" charset="0"/>
                <a:ea typeface="DFKai-SB" panose="03000509000000000000" pitchFamily="65" charset="-120"/>
                <a:cs typeface="Times New Roman" panose="02020603050405020304" pitchFamily="18" charset="0"/>
              </a:rPr>
              <a:t>次。除了「你們」，有時還用了</a:t>
            </a:r>
            <a:endParaRPr lang="en-AU" altLang="zh-TW" sz="3200" b="1" dirty="0">
              <a:solidFill>
                <a:schemeClr val="accent4">
                  <a:lumMod val="50000"/>
                </a:schemeClr>
              </a:solidFill>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3200" b="1" dirty="0">
                <a:solidFill>
                  <a:schemeClr val="accent4">
                    <a:lumMod val="50000"/>
                  </a:schemeClr>
                </a:solidFill>
                <a:latin typeface="Times New Roman" panose="02020603050405020304" pitchFamily="18" charset="0"/>
                <a:ea typeface="DFKai-SB" panose="03000509000000000000" pitchFamily="65" charset="-120"/>
                <a:cs typeface="Times New Roman" panose="02020603050405020304" pitchFamily="18" charset="0"/>
              </a:rPr>
              <a:t>「弟兄」，共 </a:t>
            </a:r>
            <a:r>
              <a:rPr lang="en-AU" sz="3200" b="1" dirty="0">
                <a:solidFill>
                  <a:schemeClr val="accent4">
                    <a:lumMod val="50000"/>
                  </a:schemeClr>
                </a:solidFill>
                <a:latin typeface="Times New Roman" panose="02020603050405020304" pitchFamily="18" charset="0"/>
                <a:ea typeface="DFKai-SB" panose="03000509000000000000" pitchFamily="65" charset="-120"/>
                <a:cs typeface="Times New Roman" panose="02020603050405020304" pitchFamily="18" charset="0"/>
              </a:rPr>
              <a:t>25 </a:t>
            </a:r>
            <a:r>
              <a:rPr lang="zh-TW" altLang="en-US" sz="3200" b="1" dirty="0">
                <a:solidFill>
                  <a:schemeClr val="accent4">
                    <a:lumMod val="50000"/>
                  </a:schemeClr>
                </a:solidFill>
                <a:latin typeface="Times New Roman" panose="02020603050405020304" pitchFamily="18" charset="0"/>
                <a:ea typeface="DFKai-SB" panose="03000509000000000000" pitchFamily="65" charset="-120"/>
                <a:cs typeface="Times New Roman" panose="02020603050405020304" pitchFamily="18" charset="0"/>
              </a:rPr>
              <a:t>次。雖然保羅在帖撒羅尼迦</a:t>
            </a:r>
            <a:endParaRPr lang="en-AU" altLang="zh-TW" sz="3200" b="1" dirty="0">
              <a:solidFill>
                <a:schemeClr val="accent4">
                  <a:lumMod val="50000"/>
                </a:schemeClr>
              </a:solidFill>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3200" b="1" dirty="0">
                <a:solidFill>
                  <a:schemeClr val="accent4">
                    <a:lumMod val="50000"/>
                  </a:schemeClr>
                </a:solidFill>
                <a:latin typeface="Times New Roman" panose="02020603050405020304" pitchFamily="18" charset="0"/>
                <a:ea typeface="DFKai-SB" panose="03000509000000000000" pitchFamily="65" charset="-120"/>
                <a:cs typeface="Times New Roman" panose="02020603050405020304" pitchFamily="18" charset="0"/>
              </a:rPr>
              <a:t>這地方逗留的日子不算長，但從這書信的字裡行間，看到</a:t>
            </a:r>
            <a:endParaRPr lang="en-AU" altLang="zh-TW" sz="3200" b="1" dirty="0">
              <a:solidFill>
                <a:schemeClr val="accent4">
                  <a:lumMod val="50000"/>
                </a:schemeClr>
              </a:solidFill>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3200" b="1" dirty="0">
                <a:solidFill>
                  <a:schemeClr val="accent4">
                    <a:lumMod val="50000"/>
                  </a:schemeClr>
                </a:solidFill>
                <a:latin typeface="Times New Roman" panose="02020603050405020304" pitchFamily="18" charset="0"/>
                <a:ea typeface="DFKai-SB" panose="03000509000000000000" pitchFamily="65" charset="-120"/>
                <a:cs typeface="Times New Roman" panose="02020603050405020304" pitchFamily="18" charset="0"/>
              </a:rPr>
              <a:t>保羅對帖撒羅尼迦的信徒，是流露著真情的關心，關愛與關懷。</a:t>
            </a:r>
            <a:endParaRPr lang="en-AU" sz="3200" dirty="0">
              <a:solidFill>
                <a:schemeClr val="accent4">
                  <a:lumMod val="50000"/>
                </a:schemeClr>
              </a:solidFill>
              <a:latin typeface="Times New Roman" panose="02020603050405020304" pitchFamily="18" charset="0"/>
              <a:ea typeface="DFKai-SB" panose="03000509000000000000" pitchFamily="65" charset="-120"/>
              <a:cs typeface="Times New Roman" panose="02020603050405020304" pitchFamily="18" charset="0"/>
            </a:endParaRPr>
          </a:p>
          <a:p>
            <a:endParaRPr lang="en-AU" dirty="0"/>
          </a:p>
        </p:txBody>
      </p:sp>
      <p:sp>
        <p:nvSpPr>
          <p:cNvPr id="4" name="TextBox 3"/>
          <p:cNvSpPr txBox="1"/>
          <p:nvPr/>
        </p:nvSpPr>
        <p:spPr>
          <a:xfrm>
            <a:off x="11280576" y="6488669"/>
            <a:ext cx="360040" cy="369332"/>
          </a:xfrm>
          <a:prstGeom prst="rect">
            <a:avLst/>
          </a:prstGeom>
          <a:noFill/>
        </p:spPr>
        <p:txBody>
          <a:bodyPr wrap="square" rtlCol="0">
            <a:spAutoFit/>
          </a:bodyPr>
          <a:lstStyle/>
          <a:p>
            <a:r>
              <a:rPr lang="en-AU" dirty="0"/>
              <a:t>6</a:t>
            </a:r>
          </a:p>
        </p:txBody>
      </p:sp>
    </p:spTree>
    <p:extLst>
      <p:ext uri="{BB962C8B-B14F-4D97-AF65-F5344CB8AC3E}">
        <p14:creationId xmlns:p14="http://schemas.microsoft.com/office/powerpoint/2010/main" val="3197893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280" y="116632"/>
            <a:ext cx="3274318" cy="4491244"/>
          </a:xfrm>
          <a:prstGeom prst="rect">
            <a:avLst/>
          </a:prstGeom>
        </p:spPr>
      </p:pic>
      <p:sp>
        <p:nvSpPr>
          <p:cNvPr id="3" name="TextBox 2"/>
          <p:cNvSpPr txBox="1"/>
          <p:nvPr/>
        </p:nvSpPr>
        <p:spPr>
          <a:xfrm>
            <a:off x="263352" y="116632"/>
            <a:ext cx="10873208" cy="6263253"/>
          </a:xfrm>
          <a:prstGeom prst="rect">
            <a:avLst/>
          </a:prstGeom>
          <a:noFill/>
        </p:spPr>
        <p:txBody>
          <a:bodyPr wrap="square" rtlCol="0">
            <a:spAutoFit/>
          </a:bodyPr>
          <a:lstStyle/>
          <a:p>
            <a:r>
              <a:rPr lang="zh-TW" altLang="en-US" sz="3400" b="1" dirty="0">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ea typeface="DFKai-SB" panose="03000509000000000000" pitchFamily="65" charset="-120"/>
                <a:cs typeface="Times New Roman" panose="02020603050405020304" pitchFamily="18" charset="0"/>
              </a:rPr>
              <a:t>保羅常常記念的教會</a:t>
            </a:r>
            <a:endParaRPr lang="en-AU" sz="3400" dirty="0">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ea typeface="DFKai-SB" panose="03000509000000000000" pitchFamily="65" charset="-120"/>
              <a:cs typeface="Times New Roman" panose="02020603050405020304" pitchFamily="18" charset="0"/>
            </a:endParaRPr>
          </a:p>
          <a:p>
            <a:r>
              <a:rPr lang="en-AU" sz="1500" b="1" dirty="0">
                <a:latin typeface="Times New Roman" panose="02020603050405020304" pitchFamily="18" charset="0"/>
                <a:ea typeface="DFKai-SB" panose="03000509000000000000" pitchFamily="65" charset="-120"/>
                <a:cs typeface="Times New Roman" panose="02020603050405020304" pitchFamily="18" charset="0"/>
              </a:rPr>
              <a:t> </a:t>
            </a:r>
            <a:endParaRPr lang="en-AU" sz="1500" dirty="0">
              <a:latin typeface="Times New Roman" panose="02020603050405020304" pitchFamily="18" charset="0"/>
              <a:ea typeface="DFKai-SB" panose="03000509000000000000" pitchFamily="65" charset="-120"/>
              <a:cs typeface="Times New Roman" panose="02020603050405020304" pitchFamily="18" charset="0"/>
            </a:endParaRPr>
          </a:p>
          <a:p>
            <a:r>
              <a:rPr lang="en-AU" sz="3300" b="1" dirty="0">
                <a:solidFill>
                  <a:schemeClr val="accent4">
                    <a:lumMod val="50000"/>
                  </a:schemeClr>
                </a:solidFill>
                <a:latin typeface="Times New Roman" panose="02020603050405020304" pitchFamily="18" charset="0"/>
                <a:ea typeface="DFKai-SB" panose="03000509000000000000" pitchFamily="65" charset="-120"/>
                <a:cs typeface="Times New Roman" panose="02020603050405020304" pitchFamily="18" charset="0"/>
              </a:rPr>
              <a:t>v.2</a:t>
            </a:r>
            <a:r>
              <a:rPr lang="zh-TW" altLang="en-US" sz="3300" b="1" dirty="0">
                <a:solidFill>
                  <a:schemeClr val="accent4">
                    <a:lumMod val="50000"/>
                  </a:schemeClr>
                </a:solidFill>
                <a:latin typeface="Times New Roman" panose="02020603050405020304" pitchFamily="18" charset="0"/>
                <a:ea typeface="DFKai-SB" panose="03000509000000000000" pitchFamily="65" charset="-120"/>
                <a:cs typeface="Times New Roman" panose="02020603050405020304" pitchFamily="18" charset="0"/>
              </a:rPr>
              <a:t>「我們為你們眾人</a:t>
            </a:r>
            <a:r>
              <a:rPr lang="zh-TW" altLang="en-US" sz="3300" b="1"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rPr>
              <a:t>常常感謝神</a:t>
            </a:r>
            <a:r>
              <a:rPr lang="zh-TW" altLang="en-US" sz="3300" b="1" dirty="0">
                <a:solidFill>
                  <a:schemeClr val="accent4">
                    <a:lumMod val="50000"/>
                  </a:schemeClr>
                </a:solidFill>
                <a:latin typeface="Times New Roman" panose="02020603050405020304" pitchFamily="18" charset="0"/>
                <a:ea typeface="DFKai-SB" panose="03000509000000000000" pitchFamily="65" charset="-120"/>
                <a:cs typeface="Times New Roman" panose="02020603050405020304" pitchFamily="18" charset="0"/>
              </a:rPr>
              <a:t>，</a:t>
            </a:r>
            <a:endParaRPr lang="en-AU" altLang="zh-TW" sz="3300" b="1" dirty="0">
              <a:solidFill>
                <a:schemeClr val="accent4">
                  <a:lumMod val="50000"/>
                </a:schemeClr>
              </a:solidFill>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3300" b="1" dirty="0">
                <a:solidFill>
                  <a:schemeClr val="accent4">
                    <a:lumMod val="50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zh-TW" altLang="en-US" sz="3300" b="1"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rPr>
              <a:t>禱告的時候提到你們。</a:t>
            </a:r>
            <a:r>
              <a:rPr lang="zh-TW" altLang="en-US" sz="3300" b="1" dirty="0">
                <a:solidFill>
                  <a:schemeClr val="accent4">
                    <a:lumMod val="50000"/>
                  </a:schemeClr>
                </a:solidFill>
                <a:latin typeface="Times New Roman" panose="02020603050405020304" pitchFamily="18" charset="0"/>
                <a:ea typeface="DFKai-SB" panose="03000509000000000000" pitchFamily="65" charset="-120"/>
                <a:cs typeface="Times New Roman" panose="02020603050405020304" pitchFamily="18" charset="0"/>
              </a:rPr>
              <a:t>」</a:t>
            </a:r>
            <a:endParaRPr lang="en-AU" sz="3300" dirty="0">
              <a:solidFill>
                <a:schemeClr val="accent4">
                  <a:lumMod val="50000"/>
                </a:schemeClr>
              </a:solidFill>
              <a:latin typeface="Times New Roman" panose="02020603050405020304" pitchFamily="18" charset="0"/>
              <a:ea typeface="DFKai-SB" panose="03000509000000000000" pitchFamily="65" charset="-120"/>
              <a:cs typeface="Times New Roman" panose="02020603050405020304" pitchFamily="18" charset="0"/>
            </a:endParaRPr>
          </a:p>
          <a:p>
            <a:endParaRPr lang="en-AU" altLang="zh-TW" sz="1500" b="1" dirty="0"/>
          </a:p>
          <a:p>
            <a:r>
              <a:rPr lang="zh-TW" altLang="en-US" sz="3200" b="1" dirty="0">
                <a:solidFill>
                  <a:schemeClr val="accent5">
                    <a:lumMod val="75000"/>
                  </a:schemeClr>
                </a:solidFill>
                <a:latin typeface="Times New Roman" panose="02020603050405020304" pitchFamily="18" charset="0"/>
                <a:ea typeface="DFKai-SB" panose="03000509000000000000" pitchFamily="65" charset="-120"/>
                <a:cs typeface="Times New Roman" panose="02020603050405020304" pitchFamily="18" charset="0"/>
              </a:rPr>
              <a:t>保羅對帖撒羅尼迦信徒這份真情的關係，以至</a:t>
            </a:r>
            <a:endParaRPr lang="en-AU" altLang="zh-TW" sz="3200" b="1" dirty="0">
              <a:solidFill>
                <a:schemeClr val="accent5">
                  <a:lumMod val="75000"/>
                </a:schemeClr>
              </a:solidFill>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3200" b="1" dirty="0">
                <a:solidFill>
                  <a:schemeClr val="accent5">
                    <a:lumMod val="75000"/>
                  </a:schemeClr>
                </a:solidFill>
                <a:latin typeface="Times New Roman" panose="02020603050405020304" pitchFamily="18" charset="0"/>
                <a:ea typeface="DFKai-SB" panose="03000509000000000000" pitchFamily="65" charset="-120"/>
                <a:cs typeface="Times New Roman" panose="02020603050405020304" pitchFamily="18" charset="0"/>
              </a:rPr>
              <a:t>保羅能為他們</a:t>
            </a:r>
            <a:r>
              <a:rPr lang="zh-TW" altLang="en-US" sz="3200" b="1"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rPr>
              <a:t>「常常感謝神」</a:t>
            </a:r>
            <a:r>
              <a:rPr lang="zh-TW" altLang="en-US" sz="3200" b="1" dirty="0">
                <a:solidFill>
                  <a:schemeClr val="accent5">
                    <a:lumMod val="75000"/>
                  </a:schemeClr>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3200" b="1"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rPr>
              <a:t>「常常」</a:t>
            </a:r>
            <a:r>
              <a:rPr lang="zh-TW" altLang="en-US" sz="3200" b="1" dirty="0">
                <a:solidFill>
                  <a:schemeClr val="accent5">
                    <a:lumMod val="75000"/>
                  </a:schemeClr>
                </a:solidFill>
                <a:latin typeface="Times New Roman" panose="02020603050405020304" pitchFamily="18" charset="0"/>
                <a:ea typeface="DFKai-SB" panose="03000509000000000000" pitchFamily="65" charset="-120"/>
                <a:cs typeface="Times New Roman" panose="02020603050405020304" pitchFamily="18" charset="0"/>
              </a:rPr>
              <a:t>不但</a:t>
            </a:r>
            <a:endParaRPr lang="en-AU" altLang="zh-TW" sz="3200" b="1" dirty="0">
              <a:solidFill>
                <a:schemeClr val="accent5">
                  <a:lumMod val="75000"/>
                </a:schemeClr>
              </a:solidFill>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3200" b="1" dirty="0">
                <a:solidFill>
                  <a:schemeClr val="accent5">
                    <a:lumMod val="75000"/>
                  </a:schemeClr>
                </a:solidFill>
                <a:latin typeface="Times New Roman" panose="02020603050405020304" pitchFamily="18" charset="0"/>
                <a:ea typeface="DFKai-SB" panose="03000509000000000000" pitchFamily="65" charset="-120"/>
                <a:cs typeface="Times New Roman" panose="02020603050405020304" pitchFamily="18" charset="0"/>
              </a:rPr>
              <a:t>是用作「時間副詞」，原意也包含著</a:t>
            </a:r>
            <a:r>
              <a:rPr lang="zh-TW" altLang="en-US" sz="3200" b="1"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rPr>
              <a:t>「總是」</a:t>
            </a:r>
            <a:endParaRPr lang="en-AU" altLang="zh-TW" sz="3200" b="1"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3200" b="1" dirty="0">
                <a:solidFill>
                  <a:schemeClr val="accent5">
                    <a:lumMod val="75000"/>
                  </a:schemeClr>
                </a:solidFill>
                <a:latin typeface="Times New Roman" panose="02020603050405020304" pitchFamily="18" charset="0"/>
                <a:ea typeface="DFKai-SB" panose="03000509000000000000" pitchFamily="65" charset="-120"/>
                <a:cs typeface="Times New Roman" panose="02020603050405020304" pitchFamily="18" charset="0"/>
              </a:rPr>
              <a:t>的意思。帖撒羅尼迦教會初信的基督徒，是否</a:t>
            </a:r>
            <a:endParaRPr lang="en-AU" altLang="zh-TW" sz="3200" b="1" dirty="0">
              <a:solidFill>
                <a:schemeClr val="accent5">
                  <a:lumMod val="75000"/>
                </a:schemeClr>
              </a:solidFill>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3200" b="1" dirty="0">
                <a:solidFill>
                  <a:schemeClr val="accent5">
                    <a:lumMod val="75000"/>
                  </a:schemeClr>
                </a:solidFill>
                <a:latin typeface="Times New Roman" panose="02020603050405020304" pitchFamily="18" charset="0"/>
                <a:ea typeface="DFKai-SB" panose="03000509000000000000" pitchFamily="65" charset="-120"/>
                <a:cs typeface="Times New Roman" panose="02020603050405020304" pitchFamily="18" charset="0"/>
              </a:rPr>
              <a:t>這麼完美無瑕，以至保羅</a:t>
            </a:r>
            <a:r>
              <a:rPr lang="zh-TW" altLang="en-US" sz="3200" b="1"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rPr>
              <a:t>「總是」</a:t>
            </a:r>
            <a:r>
              <a:rPr lang="zh-TW" altLang="en-US" sz="3200" b="1" dirty="0">
                <a:solidFill>
                  <a:schemeClr val="accent5">
                    <a:lumMod val="75000"/>
                  </a:schemeClr>
                </a:solidFill>
                <a:latin typeface="Times New Roman" panose="02020603050405020304" pitchFamily="18" charset="0"/>
                <a:ea typeface="DFKai-SB" panose="03000509000000000000" pitchFamily="65" charset="-120"/>
                <a:cs typeface="Times New Roman" panose="02020603050405020304" pitchFamily="18" charset="0"/>
              </a:rPr>
              <a:t>為他們向神</a:t>
            </a:r>
            <a:endParaRPr lang="en-AU" altLang="zh-TW" sz="3200" b="1" dirty="0">
              <a:solidFill>
                <a:schemeClr val="accent5">
                  <a:lumMod val="75000"/>
                </a:schemeClr>
              </a:solidFill>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3200" b="1" dirty="0">
                <a:solidFill>
                  <a:schemeClr val="accent5">
                    <a:lumMod val="75000"/>
                  </a:schemeClr>
                </a:solidFill>
                <a:latin typeface="Times New Roman" panose="02020603050405020304" pitchFamily="18" charset="0"/>
                <a:ea typeface="DFKai-SB" panose="03000509000000000000" pitchFamily="65" charset="-120"/>
                <a:cs typeface="Times New Roman" panose="02020603050405020304" pitchFamily="18" charset="0"/>
              </a:rPr>
              <a:t>獻上感恩？當然不是。</a:t>
            </a:r>
            <a:endParaRPr lang="en-AU" altLang="zh-TW" sz="3200" b="1" dirty="0">
              <a:solidFill>
                <a:schemeClr val="accent5">
                  <a:lumMod val="75000"/>
                </a:schemeClr>
              </a:solidFill>
              <a:latin typeface="Times New Roman" panose="02020603050405020304" pitchFamily="18" charset="0"/>
              <a:ea typeface="DFKai-SB" panose="03000509000000000000" pitchFamily="65" charset="-120"/>
              <a:cs typeface="Times New Roman" panose="02020603050405020304" pitchFamily="18" charset="0"/>
            </a:endParaRPr>
          </a:p>
          <a:p>
            <a:endParaRPr lang="en-AU" altLang="zh-TW" sz="1500" b="1" dirty="0">
              <a:solidFill>
                <a:schemeClr val="accent5">
                  <a:lumMod val="75000"/>
                </a:schemeClr>
              </a:solidFill>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3200" b="1"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rPr>
              <a:t>保羅所看重的，是帖撒羅尼迦教會的成長和長處，就是</a:t>
            </a:r>
            <a:endParaRPr lang="en-AU" altLang="zh-TW" sz="3200" b="1"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3200" b="1"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rPr>
              <a:t>他們能在困難中，仍然能在信心、愛心和盼望上的持守。</a:t>
            </a:r>
            <a:endParaRPr lang="en-AU" sz="3200"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TextBox 3"/>
          <p:cNvSpPr txBox="1"/>
          <p:nvPr/>
        </p:nvSpPr>
        <p:spPr>
          <a:xfrm>
            <a:off x="11280576" y="6488669"/>
            <a:ext cx="360040" cy="369332"/>
          </a:xfrm>
          <a:prstGeom prst="rect">
            <a:avLst/>
          </a:prstGeom>
          <a:noFill/>
        </p:spPr>
        <p:txBody>
          <a:bodyPr wrap="square" rtlCol="0">
            <a:spAutoFit/>
          </a:bodyPr>
          <a:lstStyle/>
          <a:p>
            <a:r>
              <a:rPr lang="en-AU" dirty="0"/>
              <a:t>7</a:t>
            </a:r>
          </a:p>
        </p:txBody>
      </p:sp>
    </p:spTree>
    <p:extLst>
      <p:ext uri="{BB962C8B-B14F-4D97-AF65-F5344CB8AC3E}">
        <p14:creationId xmlns:p14="http://schemas.microsoft.com/office/powerpoint/2010/main" val="2077192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176120" y="281874"/>
            <a:ext cx="4816026" cy="3168352"/>
          </a:xfrm>
          <a:prstGeom prst="rect">
            <a:avLst/>
          </a:prstGeom>
        </p:spPr>
      </p:pic>
      <p:sp>
        <p:nvSpPr>
          <p:cNvPr id="4" name="TextBox 3"/>
          <p:cNvSpPr txBox="1"/>
          <p:nvPr/>
        </p:nvSpPr>
        <p:spPr>
          <a:xfrm>
            <a:off x="335360" y="147758"/>
            <a:ext cx="10513168" cy="6509474"/>
          </a:xfrm>
          <a:prstGeom prst="rect">
            <a:avLst/>
          </a:prstGeom>
          <a:noFill/>
        </p:spPr>
        <p:txBody>
          <a:bodyPr wrap="square" rtlCol="0">
            <a:spAutoFit/>
          </a:bodyPr>
          <a:lstStyle/>
          <a:p>
            <a:r>
              <a:rPr lang="zh-TW" altLang="en-US" sz="3400" b="1" dirty="0">
                <a:solidFill>
                  <a:srgbClr val="660033"/>
                </a:solidFill>
                <a:effectLst>
                  <a:outerShdw blurRad="38100" dist="38100" dir="2700000" algn="tl">
                    <a:srgbClr val="000000">
                      <a:alpha val="43137"/>
                    </a:srgbClr>
                  </a:outerShdw>
                </a:effectLst>
                <a:latin typeface="Times New Roman" panose="02020603050405020304" pitchFamily="18" charset="0"/>
                <a:ea typeface="DFKai-SB" panose="03000509000000000000" pitchFamily="65" charset="-120"/>
                <a:cs typeface="Times New Roman" panose="02020603050405020304" pitchFamily="18" charset="0"/>
              </a:rPr>
              <a:t>面對逼迫患難的教會</a:t>
            </a:r>
            <a:r>
              <a:rPr lang="en-AU" sz="3400" dirty="0">
                <a:solidFill>
                  <a:srgbClr val="660033"/>
                </a:solidFill>
                <a:latin typeface="Times New Roman" panose="02020603050405020304" pitchFamily="18" charset="0"/>
                <a:ea typeface="DFKai-SB" panose="03000509000000000000" pitchFamily="65" charset="-120"/>
                <a:cs typeface="Times New Roman" panose="02020603050405020304" pitchFamily="18" charset="0"/>
              </a:rPr>
              <a:t>  </a:t>
            </a:r>
          </a:p>
          <a:p>
            <a:r>
              <a:rPr lang="en-AU" sz="1500" dirty="0">
                <a:latin typeface="Times New Roman" panose="02020603050405020304" pitchFamily="18" charset="0"/>
                <a:ea typeface="DFKai-SB" panose="03000509000000000000" pitchFamily="65" charset="-120"/>
                <a:cs typeface="Times New Roman" panose="02020603050405020304" pitchFamily="18" charset="0"/>
              </a:rPr>
              <a:t> </a:t>
            </a:r>
          </a:p>
          <a:p>
            <a:pPr algn="just"/>
            <a:r>
              <a:rPr lang="zh-TW" altLang="en-US" sz="3200" b="1" dirty="0">
                <a:solidFill>
                  <a:schemeClr val="accent5">
                    <a:lumMod val="50000"/>
                  </a:schemeClr>
                </a:solidFill>
                <a:latin typeface="Times New Roman" panose="02020603050405020304" pitchFamily="18" charset="0"/>
                <a:ea typeface="DFKai-SB" panose="03000509000000000000" pitchFamily="65" charset="-120"/>
                <a:cs typeface="Times New Roman" panose="02020603050405020304" pitchFamily="18" charset="0"/>
              </a:rPr>
              <a:t>帖前 </a:t>
            </a:r>
            <a:r>
              <a:rPr lang="en-AU" sz="3200" b="1" dirty="0">
                <a:solidFill>
                  <a:schemeClr val="accent5">
                    <a:lumMod val="50000"/>
                  </a:schemeClr>
                </a:solidFill>
                <a:latin typeface="Times New Roman" panose="02020603050405020304" pitchFamily="18" charset="0"/>
                <a:ea typeface="DFKai-SB" panose="03000509000000000000" pitchFamily="65" charset="-120"/>
                <a:cs typeface="Times New Roman" panose="02020603050405020304" pitchFamily="18" charset="0"/>
              </a:rPr>
              <a:t>1:6a</a:t>
            </a:r>
            <a:r>
              <a:rPr lang="zh-TW" altLang="en-US" sz="3200" b="1" dirty="0">
                <a:solidFill>
                  <a:schemeClr val="accent5">
                    <a:lumMod val="50000"/>
                  </a:schemeClr>
                </a:solidFill>
                <a:latin typeface="Times New Roman" panose="02020603050405020304" pitchFamily="18" charset="0"/>
                <a:ea typeface="DFKai-SB" panose="03000509000000000000" pitchFamily="65" charset="-120"/>
                <a:cs typeface="Times New Roman" panose="02020603050405020304" pitchFamily="18" charset="0"/>
              </a:rPr>
              <a:t>「並且你們在大難之中，</a:t>
            </a:r>
            <a:r>
              <a:rPr lang="zh-TW" altLang="en-US" sz="3200" b="1"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rPr>
              <a:t>」</a:t>
            </a:r>
            <a:endParaRPr lang="en-AU" sz="3200" dirty="0">
              <a:solidFill>
                <a:schemeClr val="accent2">
                  <a:lumMod val="75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algn="just"/>
            <a:endParaRPr lang="en-AU" altLang="zh-TW" sz="1000" b="1" dirty="0">
              <a:latin typeface="Times New Roman" panose="02020603050405020304" pitchFamily="18" charset="0"/>
              <a:ea typeface="DFKai-SB" panose="03000509000000000000" pitchFamily="65" charset="-120"/>
              <a:cs typeface="Times New Roman" panose="02020603050405020304" pitchFamily="18" charset="0"/>
            </a:endParaRPr>
          </a:p>
          <a:p>
            <a:pPr algn="just"/>
            <a:r>
              <a:rPr lang="zh-TW" altLang="en-US" sz="3200" b="1" dirty="0">
                <a:solidFill>
                  <a:schemeClr val="accent2">
                    <a:lumMod val="50000"/>
                  </a:schemeClr>
                </a:solidFill>
                <a:latin typeface="Times New Roman" panose="02020603050405020304" pitchFamily="18" charset="0"/>
                <a:ea typeface="DFKai-SB" panose="03000509000000000000" pitchFamily="65" charset="-120"/>
                <a:cs typeface="Times New Roman" panose="02020603050405020304" pitchFamily="18" charset="0"/>
              </a:rPr>
              <a:t>帖前</a:t>
            </a:r>
            <a:r>
              <a:rPr lang="en-AU" sz="3200" b="1" dirty="0">
                <a:solidFill>
                  <a:schemeClr val="accent2">
                    <a:lumMod val="50000"/>
                  </a:schemeClr>
                </a:solidFill>
                <a:latin typeface="Times New Roman" panose="02020603050405020304" pitchFamily="18" charset="0"/>
                <a:ea typeface="DFKai-SB" panose="03000509000000000000" pitchFamily="65" charset="-120"/>
                <a:cs typeface="Times New Roman" panose="02020603050405020304" pitchFamily="18" charset="0"/>
              </a:rPr>
              <a:t> 2:14</a:t>
            </a:r>
            <a:r>
              <a:rPr lang="zh-TW" altLang="en-US" sz="3200" b="1" dirty="0">
                <a:solidFill>
                  <a:schemeClr val="accent2">
                    <a:lumMod val="50000"/>
                  </a:schemeClr>
                </a:solidFill>
                <a:latin typeface="Times New Roman" panose="02020603050405020304" pitchFamily="18" charset="0"/>
                <a:ea typeface="DFKai-SB" panose="03000509000000000000" pitchFamily="65" charset="-120"/>
                <a:cs typeface="Times New Roman" panose="02020603050405020304" pitchFamily="18" charset="0"/>
              </a:rPr>
              <a:t>「弟兄們，你們與</a:t>
            </a:r>
            <a:r>
              <a:rPr lang="zh-TW" altLang="en-US" sz="3200" b="1" u="sng" dirty="0">
                <a:solidFill>
                  <a:schemeClr val="accent2">
                    <a:lumMod val="50000"/>
                  </a:schemeClr>
                </a:solidFill>
                <a:latin typeface="Times New Roman" panose="02020603050405020304" pitchFamily="18" charset="0"/>
                <a:ea typeface="DFKai-SB" panose="03000509000000000000" pitchFamily="65" charset="-120"/>
                <a:cs typeface="Times New Roman" panose="02020603050405020304" pitchFamily="18" charset="0"/>
              </a:rPr>
              <a:t>猶太</a:t>
            </a:r>
            <a:r>
              <a:rPr lang="zh-TW" altLang="en-US" sz="3200" b="1" dirty="0">
                <a:solidFill>
                  <a:schemeClr val="accent2">
                    <a:lumMod val="50000"/>
                  </a:schemeClr>
                </a:solidFill>
                <a:latin typeface="Times New Roman" panose="02020603050405020304" pitchFamily="18" charset="0"/>
                <a:ea typeface="DFKai-SB" panose="03000509000000000000" pitchFamily="65" charset="-120"/>
                <a:cs typeface="Times New Roman" panose="02020603050405020304" pitchFamily="18" charset="0"/>
              </a:rPr>
              <a:t>地區</a:t>
            </a:r>
            <a:endParaRPr lang="en-AU" altLang="zh-TW" sz="3200" b="1" dirty="0">
              <a:solidFill>
                <a:schemeClr val="accent2">
                  <a:lumMod val="50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algn="just"/>
            <a:r>
              <a:rPr lang="zh-TW" altLang="en-US" sz="3200" b="1" dirty="0">
                <a:solidFill>
                  <a:schemeClr val="accent2">
                    <a:lumMod val="50000"/>
                  </a:schemeClr>
                </a:solidFill>
                <a:latin typeface="Times New Roman" panose="02020603050405020304" pitchFamily="18" charset="0"/>
                <a:ea typeface="DFKai-SB" panose="03000509000000000000" pitchFamily="65" charset="-120"/>
                <a:cs typeface="Times New Roman" panose="02020603050405020304" pitchFamily="18" charset="0"/>
              </a:rPr>
              <a:t>神的各教會，就是在基督耶穌裏的各</a:t>
            </a:r>
            <a:endParaRPr lang="en-AU" altLang="zh-TW" sz="3200" b="1" dirty="0">
              <a:solidFill>
                <a:schemeClr val="accent2">
                  <a:lumMod val="50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algn="just"/>
            <a:r>
              <a:rPr lang="zh-TW" altLang="en-US" sz="3200" b="1" dirty="0">
                <a:solidFill>
                  <a:schemeClr val="accent2">
                    <a:lumMod val="50000"/>
                  </a:schemeClr>
                </a:solidFill>
                <a:latin typeface="Times New Roman" panose="02020603050405020304" pitchFamily="18" charset="0"/>
                <a:ea typeface="DFKai-SB" panose="03000509000000000000" pitchFamily="65" charset="-120"/>
                <a:cs typeface="Times New Roman" panose="02020603050405020304" pitchFamily="18" charset="0"/>
              </a:rPr>
              <a:t>教會，有同樣的的遭遇，因為你們也</a:t>
            </a:r>
            <a:endParaRPr lang="en-AU" altLang="zh-TW" sz="3200" b="1" dirty="0">
              <a:solidFill>
                <a:schemeClr val="accent2">
                  <a:lumMod val="50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algn="just"/>
            <a:r>
              <a:rPr lang="zh-TW" altLang="en-US" sz="3200" b="1" dirty="0">
                <a:solidFill>
                  <a:schemeClr val="accent2">
                    <a:lumMod val="50000"/>
                  </a:schemeClr>
                </a:solidFill>
                <a:latin typeface="Times New Roman" panose="02020603050405020304" pitchFamily="18" charset="0"/>
                <a:ea typeface="DFKai-SB" panose="03000509000000000000" pitchFamily="65" charset="-120"/>
                <a:cs typeface="Times New Roman" panose="02020603050405020304" pitchFamily="18" charset="0"/>
              </a:rPr>
              <a:t>受了同胞的迫害，像他們受了</a:t>
            </a:r>
            <a:r>
              <a:rPr lang="zh-TW" altLang="en-US" sz="3200" b="1" u="sng" dirty="0">
                <a:solidFill>
                  <a:schemeClr val="accent2">
                    <a:lumMod val="50000"/>
                  </a:schemeClr>
                </a:solidFill>
                <a:latin typeface="Times New Roman" panose="02020603050405020304" pitchFamily="18" charset="0"/>
                <a:ea typeface="DFKai-SB" panose="03000509000000000000" pitchFamily="65" charset="-120"/>
                <a:cs typeface="Times New Roman" panose="02020603050405020304" pitchFamily="18" charset="0"/>
              </a:rPr>
              <a:t>猶太</a:t>
            </a:r>
            <a:r>
              <a:rPr lang="zh-TW" altLang="en-US" sz="3200" b="1" dirty="0">
                <a:solidFill>
                  <a:schemeClr val="accent2">
                    <a:lumMod val="50000"/>
                  </a:schemeClr>
                </a:solidFill>
                <a:latin typeface="Times New Roman" panose="02020603050405020304" pitchFamily="18" charset="0"/>
                <a:ea typeface="DFKai-SB" panose="03000509000000000000" pitchFamily="65" charset="-120"/>
                <a:cs typeface="Times New Roman" panose="02020603050405020304" pitchFamily="18" charset="0"/>
              </a:rPr>
              <a:t>人</a:t>
            </a:r>
            <a:endParaRPr lang="en-AU" altLang="zh-TW" sz="3200" b="1" dirty="0">
              <a:solidFill>
                <a:schemeClr val="accent2">
                  <a:lumMod val="50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algn="just"/>
            <a:r>
              <a:rPr lang="zh-TW" altLang="en-US" sz="3200" b="1" dirty="0">
                <a:solidFill>
                  <a:schemeClr val="accent2">
                    <a:lumMod val="50000"/>
                  </a:schemeClr>
                </a:solidFill>
                <a:latin typeface="Times New Roman" panose="02020603050405020304" pitchFamily="18" charset="0"/>
                <a:ea typeface="DFKai-SB" panose="03000509000000000000" pitchFamily="65" charset="-120"/>
                <a:cs typeface="Times New Roman" panose="02020603050405020304" pitchFamily="18" charset="0"/>
              </a:rPr>
              <a:t>的迫害一樣。」</a:t>
            </a:r>
            <a:r>
              <a:rPr lang="en-AU" sz="3200" b="1" dirty="0">
                <a:solidFill>
                  <a:schemeClr val="accent2">
                    <a:lumMod val="50000"/>
                  </a:schemeClr>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3200" b="1" dirty="0">
                <a:solidFill>
                  <a:schemeClr val="accent2">
                    <a:lumMod val="50000"/>
                  </a:schemeClr>
                </a:solidFill>
                <a:latin typeface="Times New Roman" panose="02020603050405020304" pitchFamily="18" charset="0"/>
                <a:ea typeface="DFKai-SB" panose="03000509000000000000" pitchFamily="65" charset="-120"/>
                <a:cs typeface="Times New Roman" panose="02020603050405020304" pitchFamily="18" charset="0"/>
              </a:rPr>
              <a:t>和修版</a:t>
            </a:r>
            <a:r>
              <a:rPr lang="en-AU" sz="3200" b="1" dirty="0">
                <a:solidFill>
                  <a:schemeClr val="accent2">
                    <a:lumMod val="50000"/>
                  </a:schemeClr>
                </a:solidFill>
                <a:latin typeface="Times New Roman" panose="02020603050405020304" pitchFamily="18" charset="0"/>
                <a:ea typeface="DFKai-SB" panose="03000509000000000000" pitchFamily="65" charset="-120"/>
                <a:cs typeface="Times New Roman" panose="02020603050405020304" pitchFamily="18" charset="0"/>
              </a:rPr>
              <a:t>)</a:t>
            </a:r>
          </a:p>
          <a:p>
            <a:pPr algn="just"/>
            <a:endParaRPr lang="en-AU" sz="1000" b="1" dirty="0">
              <a:latin typeface="Times New Roman" panose="02020603050405020304" pitchFamily="18" charset="0"/>
              <a:ea typeface="DFKai-SB" panose="03000509000000000000" pitchFamily="65" charset="-120"/>
              <a:cs typeface="Times New Roman" panose="02020603050405020304" pitchFamily="18" charset="0"/>
            </a:endParaRPr>
          </a:p>
          <a:p>
            <a:pPr algn="just"/>
            <a:r>
              <a:rPr lang="zh-TW" altLang="en-US" sz="3200" b="1" dirty="0">
                <a:solidFill>
                  <a:schemeClr val="accent5">
                    <a:lumMod val="50000"/>
                  </a:schemeClr>
                </a:solidFill>
                <a:latin typeface="Times New Roman" panose="02020603050405020304" pitchFamily="18" charset="0"/>
                <a:ea typeface="DFKai-SB" panose="03000509000000000000" pitchFamily="65" charset="-120"/>
                <a:cs typeface="Times New Roman" panose="02020603050405020304" pitchFamily="18" charset="0"/>
              </a:rPr>
              <a:t>帖前 </a:t>
            </a:r>
            <a:r>
              <a:rPr lang="en-AU" sz="3200" b="1" dirty="0">
                <a:solidFill>
                  <a:schemeClr val="accent5">
                    <a:lumMod val="50000"/>
                  </a:schemeClr>
                </a:solidFill>
                <a:latin typeface="Times New Roman" panose="02020603050405020304" pitchFamily="18" charset="0"/>
                <a:ea typeface="DFKai-SB" panose="03000509000000000000" pitchFamily="65" charset="-120"/>
                <a:cs typeface="Times New Roman" panose="02020603050405020304" pitchFamily="18" charset="0"/>
              </a:rPr>
              <a:t>3:3</a:t>
            </a:r>
            <a:r>
              <a:rPr lang="zh-TW" altLang="en-US" sz="3200" b="1" dirty="0">
                <a:solidFill>
                  <a:schemeClr val="accent5">
                    <a:lumMod val="50000"/>
                  </a:schemeClr>
                </a:solidFill>
                <a:latin typeface="Times New Roman" panose="02020603050405020304" pitchFamily="18" charset="0"/>
                <a:ea typeface="DFKai-SB" panose="03000509000000000000" pitchFamily="65" charset="-120"/>
                <a:cs typeface="Times New Roman" panose="02020603050405020304" pitchFamily="18" charset="0"/>
              </a:rPr>
              <a:t>「免得有人被諸般患難搖動。因為你們自己</a:t>
            </a:r>
            <a:endParaRPr lang="en-AU" altLang="zh-TW" sz="3200" b="1" dirty="0">
              <a:solidFill>
                <a:schemeClr val="accent5">
                  <a:lumMod val="50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algn="just"/>
            <a:r>
              <a:rPr lang="zh-TW" altLang="en-US" sz="3200" b="1" dirty="0">
                <a:solidFill>
                  <a:schemeClr val="accent5">
                    <a:lumMod val="50000"/>
                  </a:schemeClr>
                </a:solidFill>
                <a:latin typeface="Times New Roman" panose="02020603050405020304" pitchFamily="18" charset="0"/>
                <a:ea typeface="DFKai-SB" panose="03000509000000000000" pitchFamily="65" charset="-120"/>
                <a:cs typeface="Times New Roman" panose="02020603050405020304" pitchFamily="18" charset="0"/>
              </a:rPr>
              <a:t>知道我們受患難原是命定的。」</a:t>
            </a:r>
            <a:endParaRPr lang="en-AU" altLang="zh-TW" sz="3200" b="1" dirty="0">
              <a:solidFill>
                <a:schemeClr val="accent5">
                  <a:lumMod val="50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algn="just"/>
            <a:endParaRPr lang="en-AU" sz="1000" dirty="0">
              <a:latin typeface="Times New Roman" panose="02020603050405020304" pitchFamily="18" charset="0"/>
              <a:ea typeface="DFKai-SB" panose="03000509000000000000" pitchFamily="65" charset="-120"/>
              <a:cs typeface="Times New Roman" panose="02020603050405020304" pitchFamily="18" charset="0"/>
            </a:endParaRPr>
          </a:p>
          <a:p>
            <a:pPr algn="just"/>
            <a:r>
              <a:rPr lang="zh-TW" altLang="en-US" sz="3200" b="1" dirty="0">
                <a:solidFill>
                  <a:schemeClr val="accent2">
                    <a:lumMod val="50000"/>
                  </a:schemeClr>
                </a:solidFill>
                <a:latin typeface="Times New Roman" panose="02020603050405020304" pitchFamily="18" charset="0"/>
                <a:ea typeface="DFKai-SB" panose="03000509000000000000" pitchFamily="65" charset="-120"/>
                <a:cs typeface="Times New Roman" panose="02020603050405020304" pitchFamily="18" charset="0"/>
              </a:rPr>
              <a:t>帖後 </a:t>
            </a:r>
            <a:r>
              <a:rPr lang="en-AU" sz="3200" b="1" dirty="0">
                <a:solidFill>
                  <a:schemeClr val="accent2">
                    <a:lumMod val="50000"/>
                  </a:schemeClr>
                </a:solidFill>
                <a:latin typeface="Times New Roman" panose="02020603050405020304" pitchFamily="18" charset="0"/>
                <a:ea typeface="DFKai-SB" panose="03000509000000000000" pitchFamily="65" charset="-120"/>
                <a:cs typeface="Times New Roman" panose="02020603050405020304" pitchFamily="18" charset="0"/>
              </a:rPr>
              <a:t>1:4</a:t>
            </a:r>
            <a:r>
              <a:rPr lang="zh-TW" altLang="en-US" sz="3200" b="1" dirty="0">
                <a:solidFill>
                  <a:schemeClr val="accent2">
                    <a:lumMod val="50000"/>
                  </a:schemeClr>
                </a:solidFill>
                <a:latin typeface="Times New Roman" panose="02020603050405020304" pitchFamily="18" charset="0"/>
                <a:ea typeface="DFKai-SB" panose="03000509000000000000" pitchFamily="65" charset="-120"/>
                <a:cs typeface="Times New Roman" panose="02020603050405020304" pitchFamily="18" charset="0"/>
              </a:rPr>
              <a:t>「甚至我們在神的各教會裡為你們誇口，都因</a:t>
            </a:r>
            <a:endParaRPr lang="en-AU" altLang="zh-TW" sz="3200" b="1" dirty="0">
              <a:solidFill>
                <a:schemeClr val="accent2">
                  <a:lumMod val="50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algn="just"/>
            <a:r>
              <a:rPr lang="zh-TW" altLang="en-US" sz="3200" b="1" dirty="0">
                <a:solidFill>
                  <a:schemeClr val="accent2">
                    <a:lumMod val="50000"/>
                  </a:schemeClr>
                </a:solidFill>
                <a:latin typeface="Times New Roman" panose="02020603050405020304" pitchFamily="18" charset="0"/>
                <a:ea typeface="DFKai-SB" panose="03000509000000000000" pitchFamily="65" charset="-120"/>
                <a:cs typeface="Times New Roman" panose="02020603050405020304" pitchFamily="18" charset="0"/>
              </a:rPr>
              <a:t>你們在所受的一切逼迫患難中，仍舊存忍耐和信心。」</a:t>
            </a:r>
            <a:endParaRPr lang="en-AU" sz="3200" dirty="0">
              <a:solidFill>
                <a:schemeClr val="accent2">
                  <a:lumMod val="50000"/>
                </a:schemeClr>
              </a:solidFill>
              <a:latin typeface="Times New Roman" panose="02020603050405020304" pitchFamily="18" charset="0"/>
              <a:ea typeface="DFKai-SB" panose="03000509000000000000" pitchFamily="65" charset="-120"/>
              <a:cs typeface="Times New Roman" panose="02020603050405020304" pitchFamily="18" charset="0"/>
            </a:endParaRPr>
          </a:p>
          <a:p>
            <a:endParaRPr lang="en-AU" dirty="0"/>
          </a:p>
        </p:txBody>
      </p:sp>
      <p:sp>
        <p:nvSpPr>
          <p:cNvPr id="5" name="TextBox 4"/>
          <p:cNvSpPr txBox="1"/>
          <p:nvPr/>
        </p:nvSpPr>
        <p:spPr>
          <a:xfrm>
            <a:off x="11280576" y="6488669"/>
            <a:ext cx="360040" cy="369332"/>
          </a:xfrm>
          <a:prstGeom prst="rect">
            <a:avLst/>
          </a:prstGeom>
          <a:noFill/>
        </p:spPr>
        <p:txBody>
          <a:bodyPr wrap="square" rtlCol="0">
            <a:spAutoFit/>
          </a:bodyPr>
          <a:lstStyle/>
          <a:p>
            <a:r>
              <a:rPr lang="en-AU" dirty="0"/>
              <a:t>8</a:t>
            </a:r>
          </a:p>
        </p:txBody>
      </p:sp>
    </p:spTree>
    <p:extLst>
      <p:ext uri="{BB962C8B-B14F-4D97-AF65-F5344CB8AC3E}">
        <p14:creationId xmlns:p14="http://schemas.microsoft.com/office/powerpoint/2010/main" val="710696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0" y="194555"/>
            <a:ext cx="5860873" cy="3923123"/>
          </a:xfrm>
          <a:prstGeom prst="rect">
            <a:avLst/>
          </a:prstGeom>
        </p:spPr>
      </p:pic>
      <p:sp>
        <p:nvSpPr>
          <p:cNvPr id="3" name="TextBox 2"/>
          <p:cNvSpPr txBox="1"/>
          <p:nvPr/>
        </p:nvSpPr>
        <p:spPr>
          <a:xfrm>
            <a:off x="263352" y="180682"/>
            <a:ext cx="8064896" cy="5847755"/>
          </a:xfrm>
          <a:prstGeom prst="rect">
            <a:avLst/>
          </a:prstGeom>
          <a:noFill/>
        </p:spPr>
        <p:txBody>
          <a:bodyPr wrap="square" rtlCol="0">
            <a:spAutoFit/>
          </a:bodyPr>
          <a:lstStyle/>
          <a:p>
            <a:r>
              <a:rPr lang="zh-TW" altLang="en-US" sz="3500" b="1" dirty="0">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ea typeface="DFKai-SB" panose="03000509000000000000" pitchFamily="65" charset="-120"/>
                <a:cs typeface="Times New Roman" panose="02020603050405020304" pitchFamily="18" charset="0"/>
              </a:rPr>
              <a:t>在逆境中仍感恩的因由</a:t>
            </a:r>
            <a:endParaRPr lang="en-AU" sz="3500" dirty="0">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ea typeface="DFKai-SB" panose="03000509000000000000" pitchFamily="65" charset="-120"/>
              <a:cs typeface="Times New Roman" panose="02020603050405020304" pitchFamily="18" charset="0"/>
            </a:endParaRPr>
          </a:p>
          <a:p>
            <a:r>
              <a:rPr lang="en-AU" dirty="0"/>
              <a:t> </a:t>
            </a:r>
          </a:p>
          <a:p>
            <a:r>
              <a:rPr lang="en-AU" sz="340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rPr>
              <a:t>v.3 </a:t>
            </a:r>
            <a:r>
              <a:rPr lang="zh-TW" altLang="en-US" sz="340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rPr>
              <a:t>「在神我們的父面前，</a:t>
            </a:r>
            <a:endParaRPr lang="en-AU" altLang="zh-TW" sz="340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endParaRPr>
          </a:p>
          <a:p>
            <a:r>
              <a:rPr lang="en-AU" altLang="zh-TW" sz="340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rPr>
              <a:t>          </a:t>
            </a:r>
            <a:r>
              <a:rPr lang="zh-TW" altLang="en-US" sz="340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rPr>
              <a:t>不住的記念你們</a:t>
            </a:r>
            <a:endParaRPr lang="en-AU" altLang="zh-TW" sz="340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endParaRPr>
          </a:p>
          <a:p>
            <a:r>
              <a:rPr lang="en-AU" altLang="zh-TW" sz="340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rPr>
              <a:t>          </a:t>
            </a:r>
            <a:r>
              <a:rPr lang="zh-TW" altLang="en-US" sz="340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rPr>
              <a:t>因信心所作的工夫，</a:t>
            </a:r>
            <a:endParaRPr lang="en-AU" altLang="zh-TW" sz="340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340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rPr>
              <a:t>          因愛心所受的勞苦，</a:t>
            </a:r>
            <a:endParaRPr lang="en-AU" altLang="zh-TW" sz="340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340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rPr>
              <a:t>          因盼望我們主耶穌基督</a:t>
            </a:r>
            <a:endParaRPr lang="en-AU" altLang="zh-TW" sz="340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340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rPr>
              <a:t>          所存的忍耐。」</a:t>
            </a:r>
            <a:endParaRPr lang="en-AU" sz="3400"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endParaRPr>
          </a:p>
          <a:p>
            <a:r>
              <a:rPr lang="en-AU" dirty="0"/>
              <a:t> </a:t>
            </a:r>
          </a:p>
          <a:p>
            <a:r>
              <a:rPr lang="zh-TW" altLang="en-US" sz="3400" b="1" dirty="0">
                <a:solidFill>
                  <a:srgbClr val="0033CC"/>
                </a:solidFill>
                <a:latin typeface="Times New Roman" panose="02020603050405020304" pitchFamily="18" charset="0"/>
                <a:ea typeface="DFKai-SB" panose="03000509000000000000" pitchFamily="65" charset="-120"/>
                <a:cs typeface="Times New Roman" panose="02020603050405020304" pitchFamily="18" charset="0"/>
              </a:rPr>
              <a:t>「信心的工夫」       </a:t>
            </a:r>
            <a:r>
              <a:rPr lang="en-AU" sz="3400" b="1" dirty="0">
                <a:solidFill>
                  <a:srgbClr val="0033CC"/>
                </a:solidFill>
                <a:latin typeface="Times New Roman" panose="02020603050405020304" pitchFamily="18" charset="0"/>
                <a:ea typeface="DFKai-SB" panose="03000509000000000000" pitchFamily="65" charset="-120"/>
                <a:cs typeface="Times New Roman" panose="02020603050405020304" pitchFamily="18" charset="0"/>
              </a:rPr>
              <a:t>vv.4-5, v.8b, v.9</a:t>
            </a:r>
            <a:r>
              <a:rPr lang="en-AU" sz="3400" dirty="0">
                <a:solidFill>
                  <a:srgbClr val="0033CC"/>
                </a:solidFill>
                <a:latin typeface="Times New Roman" panose="02020603050405020304" pitchFamily="18" charset="0"/>
                <a:ea typeface="DFKai-SB" panose="03000509000000000000" pitchFamily="65" charset="-120"/>
                <a:cs typeface="Times New Roman" panose="02020603050405020304" pitchFamily="18" charset="0"/>
              </a:rPr>
              <a:t> </a:t>
            </a:r>
          </a:p>
          <a:p>
            <a:r>
              <a:rPr lang="zh-TW" altLang="en-US" sz="3400" b="1" dirty="0">
                <a:solidFill>
                  <a:srgbClr val="0033CC"/>
                </a:solidFill>
                <a:latin typeface="Times New Roman" panose="02020603050405020304" pitchFamily="18" charset="0"/>
                <a:ea typeface="DFKai-SB" panose="03000509000000000000" pitchFamily="65" charset="-120"/>
                <a:cs typeface="Times New Roman" panose="02020603050405020304" pitchFamily="18" charset="0"/>
              </a:rPr>
              <a:t>「愛心的勞苦」       </a:t>
            </a:r>
            <a:r>
              <a:rPr lang="en-AU" sz="3400" b="1" dirty="0">
                <a:solidFill>
                  <a:srgbClr val="0033CC"/>
                </a:solidFill>
                <a:latin typeface="Times New Roman" panose="02020603050405020304" pitchFamily="18" charset="0"/>
                <a:ea typeface="DFKai-SB" panose="03000509000000000000" pitchFamily="65" charset="-120"/>
                <a:cs typeface="Times New Roman" panose="02020603050405020304" pitchFamily="18" charset="0"/>
              </a:rPr>
              <a:t>v.5b, vv.6-7</a:t>
            </a:r>
          </a:p>
          <a:p>
            <a:r>
              <a:rPr lang="zh-TW" altLang="en-US" sz="3400" b="1" dirty="0">
                <a:solidFill>
                  <a:srgbClr val="0033CC"/>
                </a:solidFill>
                <a:latin typeface="Times New Roman" panose="02020603050405020304" pitchFamily="18" charset="0"/>
                <a:ea typeface="DFKai-SB" panose="03000509000000000000" pitchFamily="65" charset="-120"/>
                <a:cs typeface="Times New Roman" panose="02020603050405020304" pitchFamily="18" charset="0"/>
              </a:rPr>
              <a:t>「盼望的忍耐」       </a:t>
            </a:r>
            <a:r>
              <a:rPr lang="en-AU" sz="3400" b="1" dirty="0">
                <a:solidFill>
                  <a:srgbClr val="0033CC"/>
                </a:solidFill>
                <a:latin typeface="Times New Roman" panose="02020603050405020304" pitchFamily="18" charset="0"/>
                <a:ea typeface="DFKai-SB" panose="03000509000000000000" pitchFamily="65" charset="-120"/>
                <a:cs typeface="Times New Roman" panose="02020603050405020304" pitchFamily="18" charset="0"/>
              </a:rPr>
              <a:t>v.10 </a:t>
            </a:r>
            <a:endParaRPr lang="en-AU" sz="3400" dirty="0">
              <a:solidFill>
                <a:srgbClr val="0033CC"/>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Right Arrow 3"/>
          <p:cNvSpPr/>
          <p:nvPr/>
        </p:nvSpPr>
        <p:spPr>
          <a:xfrm>
            <a:off x="3359696" y="4596121"/>
            <a:ext cx="504056"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ight Arrow 4"/>
          <p:cNvSpPr/>
          <p:nvPr/>
        </p:nvSpPr>
        <p:spPr>
          <a:xfrm>
            <a:off x="3359696" y="5114039"/>
            <a:ext cx="504056"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ight Arrow 5"/>
          <p:cNvSpPr/>
          <p:nvPr/>
        </p:nvSpPr>
        <p:spPr>
          <a:xfrm>
            <a:off x="3359696" y="5631957"/>
            <a:ext cx="504056"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p:cNvSpPr txBox="1"/>
          <p:nvPr/>
        </p:nvSpPr>
        <p:spPr>
          <a:xfrm>
            <a:off x="11280576" y="6488669"/>
            <a:ext cx="360040" cy="369332"/>
          </a:xfrm>
          <a:prstGeom prst="rect">
            <a:avLst/>
          </a:prstGeom>
          <a:noFill/>
        </p:spPr>
        <p:txBody>
          <a:bodyPr wrap="square" rtlCol="0">
            <a:spAutoFit/>
          </a:bodyPr>
          <a:lstStyle/>
          <a:p>
            <a:r>
              <a:rPr lang="en-AU" dirty="0"/>
              <a:t>9</a:t>
            </a:r>
          </a:p>
        </p:txBody>
      </p:sp>
    </p:spTree>
    <p:extLst>
      <p:ext uri="{BB962C8B-B14F-4D97-AF65-F5344CB8AC3E}">
        <p14:creationId xmlns:p14="http://schemas.microsoft.com/office/powerpoint/2010/main" val="32720021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552</TotalTime>
  <Words>2252</Words>
  <Application>Microsoft Office PowerPoint</Application>
  <PresentationFormat>Widescreen</PresentationFormat>
  <Paragraphs>197</Paragraphs>
  <Slides>18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Frankie Law</dc:creator>
  <cp:lastModifiedBy>Eric Shing</cp:lastModifiedBy>
  <cp:revision>53</cp:revision>
  <dcterms:created xsi:type="dcterms:W3CDTF">2020-07-10T10:55:50Z</dcterms:created>
  <dcterms:modified xsi:type="dcterms:W3CDTF">2021-09-17T04:19:20Z</dcterms:modified>
</cp:coreProperties>
</file>