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973DC-0310-4EA5-B389-38FCB66A394C}" type="datetimeFigureOut">
              <a:rPr lang="en-AU" smtClean="0"/>
              <a:t>26/09/2021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4AD872-2216-4763-A064-08CD0672F7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5133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F8077-4900-4C55-BE17-38C49B46B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210B31-4529-4300-9F13-58AAFC9C6F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B71D6-B15C-4952-8EF1-3A2869741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FFA6-380B-442E-A90F-1C99E0CDFBCD}" type="datetime1">
              <a:rPr lang="en-AU" smtClean="0"/>
              <a:t>26/09/2021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0A4E9-3140-40AF-9E2B-A4B3BD171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8382F-D543-424C-ABD7-BC3982BAF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74091-0365-403D-9F8E-5ADA4948AA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7826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F9955-F535-4C08-8A55-07FAC177A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13AA2C-059E-4FED-9948-64FD0F200E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9C14F-A876-41AF-ADA1-3985136B0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670A4-17DA-4307-9222-18ED0F049665}" type="datetime1">
              <a:rPr lang="en-AU" smtClean="0"/>
              <a:t>26/09/2021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9A4D2-7C44-4237-B103-DD9A5EC68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EE0E9-BC28-47B8-B7AE-E050D6C71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74091-0365-403D-9F8E-5ADA4948AA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0413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8368BC-5B23-4F22-9E8D-F1A8BC6C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BBED07-5E1A-4012-B640-FAE366974C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665A67-3E33-4685-9423-C3DB0E93F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81492-8A90-415F-9633-9FBBDDA03C62}" type="datetime1">
              <a:rPr lang="en-AU" smtClean="0"/>
              <a:t>26/09/2021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88ECC-74FF-4C37-804C-C6EEE788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12BB1-2432-4E0B-929C-FE4F1496E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74091-0365-403D-9F8E-5ADA4948AA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1084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5FD58-8E72-4475-A448-9357E0AA6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28AC5-F816-4EC8-A924-4A8EBF032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57B2D-108F-4700-A8D7-8A0174158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524FA-6EBA-4F7F-B29F-764F46BAAF49}" type="datetime1">
              <a:rPr lang="en-AU" smtClean="0"/>
              <a:t>26/09/2021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C6ED7-DBC6-438D-BCA1-AC86F8ECE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50EA2-CAE2-486D-9B72-05BE8CD26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74091-0365-403D-9F8E-5ADA4948AA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7068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8E298-EE7B-4809-912E-3652BA80F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B3F59-AD8E-49A4-A7D7-AE8FAA5A8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8FF55-2866-416F-AD1A-CFADBA151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6F84-8A2C-4E96-A6E5-A38435E1F798}" type="datetime1">
              <a:rPr lang="en-AU" smtClean="0"/>
              <a:t>26/09/2021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9DEEB-0DEF-422B-A37E-353017738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7D1F6-1CB1-4085-81C3-4E2380CA2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74091-0365-403D-9F8E-5ADA4948AA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9505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38CF2-E7C7-442A-9C4C-5F5960F85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24822-13CB-4C6A-91C9-3551D068CA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C11D97-47B5-4B87-8C8A-0137ABAA8C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935CD0-2FFC-4DB1-8E06-A6E27CBAB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5A36F-EA40-4D4E-A46D-7D68972A28CD}" type="datetime1">
              <a:rPr lang="en-AU" smtClean="0"/>
              <a:t>26/09/2021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64552F-A5CB-40C9-9811-0834888BB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41624B-B474-45A6-B4FC-65399FA02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74091-0365-403D-9F8E-5ADA4948AA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6601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A92B4-99F4-4AD1-82AD-B7B1C8FA6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F9217-5BBA-4865-930F-EDCA3F573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DDE888-15F4-472E-974E-E624D1D22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8450F0-6C0C-469A-9961-6DF72844FA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4A2446-582D-4FBB-8976-092DBE05DA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EDF284-FFB3-4A87-A226-9FE709939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966FD-42C4-4F80-AD4D-E9AFF5B0FDC1}" type="datetime1">
              <a:rPr lang="en-AU" smtClean="0"/>
              <a:t>26/09/2021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8A990F-4961-41FE-A4B8-AA3A0ED01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F92850-7CA2-498B-BD76-A95FD92E8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74091-0365-403D-9F8E-5ADA4948AA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1737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F5332-884A-4795-B37B-8ED4B36BE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548163-AE68-4505-85AB-5E32411F1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17EE-8791-4F59-A3D5-8E96FA942B18}" type="datetime1">
              <a:rPr lang="en-AU" smtClean="0"/>
              <a:t>26/09/2021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6EC336-A931-432C-B5E8-A9DBAA6D7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919D9F-4D58-4EA6-9E2E-7C7825077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74091-0365-403D-9F8E-5ADA4948AA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1844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E34805-086E-4300-B1EB-52EFBCA1B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81DB-38BC-45E2-ABCA-F1E89F4F8EE8}" type="datetime1">
              <a:rPr lang="en-AU" smtClean="0"/>
              <a:t>26/09/2021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8A0DB1-B78A-4616-9DF7-C6439B6F3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D7355-3C79-4267-A240-F93A4F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74091-0365-403D-9F8E-5ADA4948AA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2908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65876-ACE8-4456-BAEF-46C9ECCD2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4FC33-C7E7-48B2-9FF4-D9B197939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810697-BD62-415E-8982-DB53F77B86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421E-0943-4670-87E1-7B45CE8F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C4CA-6710-44EE-9EDD-FA43AE33D25C}" type="datetime1">
              <a:rPr lang="en-AU" smtClean="0"/>
              <a:t>26/09/2021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8D793-1200-4B6B-806B-EA290B8F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78F1A-0957-45E9-9C68-EAE3F1594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74091-0365-403D-9F8E-5ADA4948AA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5673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921AE-0EB5-462E-852F-FC677CA96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1B9DB8-80D5-4E9C-B0EB-B041433E7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6D652D-CCE5-4AEA-89AE-817268E075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C068BF-F251-4419-B0C2-E2579E9FA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196A8-A68B-4243-A9DB-1DF046D3BAA4}" type="datetime1">
              <a:rPr lang="en-AU" smtClean="0"/>
              <a:t>26/09/2021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DCC73-29FF-4338-BEAB-7AF0B3FD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45ABF2-40B0-4A42-BCA2-70E754459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74091-0365-403D-9F8E-5ADA4948AA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7150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5E755-B066-4E59-B952-D4D77355B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569BC8-8820-49DB-A083-4424D983C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A795A-99D1-4E00-8A6F-2C3E7336B3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2343-D94E-43E4-A50B-0F5C252578DA}" type="datetime1">
              <a:rPr lang="en-AU" smtClean="0"/>
              <a:t>26/09/2021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7A51D-A7C2-49C5-90CA-30EB365D9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D823D-E802-4050-BC9F-AAC68F19DE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74091-0365-403D-9F8E-5ADA4948AA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2983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810897-60B1-43D0-ACBA-84AD46C9E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7FE4D3C-AF0D-4736-9259-1193AEC88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2337" y="257452"/>
            <a:ext cx="5057313" cy="6356412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AU" altLang="zh-TW" dirty="0">
              <a:solidFill>
                <a:srgbClr val="7030A0"/>
              </a:solidFill>
            </a:endParaRPr>
          </a:p>
          <a:p>
            <a:endParaRPr lang="en-AU" altLang="zh-TW" dirty="0">
              <a:solidFill>
                <a:srgbClr val="7030A0"/>
              </a:solidFill>
            </a:endParaRPr>
          </a:p>
          <a:p>
            <a:r>
              <a:rPr lang="zh-TW" altLang="en-US" sz="4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顛覆人心的上帝</a:t>
            </a:r>
            <a:endParaRPr lang="en-AU" altLang="zh-TW" sz="4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r>
              <a:rPr lang="zh-TW" altLang="en-US" sz="36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約拿書三</a:t>
            </a:r>
            <a:r>
              <a:rPr lang="en-AU" altLang="zh-TW" sz="36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1-10</a:t>
            </a:r>
          </a:p>
          <a:p>
            <a:endParaRPr lang="en-AU" sz="36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endParaRPr lang="en-AU" altLang="zh-TW" sz="36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雪梨華人基督教會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r>
              <a:rPr lang="en-AU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2021</a:t>
            </a:r>
            <a:r>
              <a:rPr lang="zh-TW" altLang="en-US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年</a:t>
            </a:r>
            <a:r>
              <a:rPr lang="en-AU" altLang="zh-TW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10</a:t>
            </a:r>
            <a:r>
              <a:rPr lang="zh-TW" altLang="en-US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月</a:t>
            </a:r>
            <a:r>
              <a:rPr lang="en-AU" altLang="zh-TW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3</a:t>
            </a:r>
            <a:r>
              <a:rPr lang="zh-TW" altLang="en-US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日</a:t>
            </a:r>
            <a:endParaRPr lang="en-AU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965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810897-60B1-43D0-ACBA-84AD46C9E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7FE4D3C-AF0D-4736-9259-1193AEC88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7660" y="286303"/>
            <a:ext cx="5057313" cy="6285391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zh-TW" altLang="en-US" sz="32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神是顛覆人心的上帝</a:t>
            </a:r>
            <a:endParaRPr lang="en-AU" altLang="zh-TW" sz="32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71550" lvl="1" indent="-514350" algn="just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我們有沒有被神所顛覆</a:t>
            </a:r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?</a:t>
            </a:r>
          </a:p>
          <a:p>
            <a:pPr marL="971550" lvl="1" indent="-514350" algn="just">
              <a:buFont typeface="Arial" panose="020B0604020202020204" pitchFamily="34" charset="0"/>
              <a:buChar char="•"/>
            </a:pP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71550" lvl="1" indent="-514350" algn="just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在那些方面顛覆了我們</a:t>
            </a:r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?</a:t>
            </a:r>
          </a:p>
          <a:p>
            <a:pPr marL="971550" lvl="1" indent="-514350" algn="just">
              <a:buFont typeface="Arial" panose="020B0604020202020204" pitchFamily="34" charset="0"/>
              <a:buChar char="•"/>
            </a:pP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71550" lvl="1" indent="-514350" algn="just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吃晚飯的經驗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71550" lvl="1" indent="-514350" algn="just">
              <a:buFont typeface="Arial" panose="020B0604020202020204" pitchFamily="34" charset="0"/>
              <a:buChar char="•"/>
            </a:pP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n-AU" altLang="zh-TW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n-AU" altLang="zh-TW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lvl="1" algn="just"/>
            <a:endParaRPr lang="en-AU" altLang="zh-TW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lvl="1" algn="just"/>
            <a:endParaRPr lang="en-AU" altLang="zh-TW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lvl="1" algn="just"/>
            <a:endParaRPr lang="zh-TW" altLang="en-US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n-AU" altLang="zh-TW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效法神的恩慈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zh-TW" altLang="en-US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996EE5-302F-4872-A649-6987968B10ED}"/>
              </a:ext>
            </a:extLst>
          </p:cNvPr>
          <p:cNvSpPr txBox="1"/>
          <p:nvPr/>
        </p:nvSpPr>
        <p:spPr>
          <a:xfrm>
            <a:off x="5637320" y="283641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7DCC8F-ED3F-47FA-8FF4-888E191C79D0}"/>
              </a:ext>
            </a:extLst>
          </p:cNvPr>
          <p:cNvSpPr txBox="1"/>
          <p:nvPr/>
        </p:nvSpPr>
        <p:spPr>
          <a:xfrm>
            <a:off x="5131293" y="25035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1CA31E-0F18-40A5-91DF-E744810E94B0}"/>
              </a:ext>
            </a:extLst>
          </p:cNvPr>
          <p:cNvSpPr txBox="1"/>
          <p:nvPr/>
        </p:nvSpPr>
        <p:spPr>
          <a:xfrm>
            <a:off x="5761608" y="40667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1505F3-01DB-4DDD-B4AF-AB8F8801E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356" y="3294126"/>
            <a:ext cx="2390775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39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810897-60B1-43D0-ACBA-84AD46C9E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7FE4D3C-AF0D-4736-9259-1193AEC88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7660" y="286303"/>
            <a:ext cx="5057313" cy="6285391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en-AU" altLang="zh-TW" sz="32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2. </a:t>
            </a:r>
            <a:r>
              <a:rPr lang="zh-TW" altLang="en-US" sz="32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神是那位樂意罪人歸正</a:t>
            </a:r>
            <a:endParaRPr lang="en-AU" altLang="zh-TW" sz="32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AU" altLang="zh-TW" sz="32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    </a:t>
            </a:r>
            <a:r>
              <a:rPr lang="zh-TW" altLang="en-US" sz="32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的上帝</a:t>
            </a:r>
            <a:endParaRPr lang="en-AU" altLang="zh-TW" sz="32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危機即將爆發</a:t>
            </a:r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(</a:t>
            </a:r>
            <a:r>
              <a:rPr lang="en-AU" altLang="zh-TW" sz="2800" dirty="0">
                <a:solidFill>
                  <a:srgbClr val="C0000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4</a:t>
            </a:r>
            <a:r>
              <a:rPr lang="zh-TW" altLang="en-US" sz="2800" dirty="0">
                <a:solidFill>
                  <a:srgbClr val="C0000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節</a:t>
            </a:r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)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尼尼微人的反應</a:t>
            </a:r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(</a:t>
            </a:r>
            <a:r>
              <a:rPr lang="en-AU" altLang="zh-TW" sz="2800" dirty="0">
                <a:solidFill>
                  <a:srgbClr val="C0000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5-9</a:t>
            </a:r>
            <a:r>
              <a:rPr lang="zh-TW" altLang="en-US" sz="2800" dirty="0">
                <a:solidFill>
                  <a:srgbClr val="C0000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節</a:t>
            </a:r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)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不降災</a:t>
            </a:r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(</a:t>
            </a:r>
            <a:r>
              <a:rPr lang="en-AU" altLang="zh-TW" sz="2800" dirty="0">
                <a:solidFill>
                  <a:srgbClr val="C0000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10</a:t>
            </a:r>
            <a:r>
              <a:rPr lang="zh-TW" altLang="en-US" sz="2800" dirty="0">
                <a:solidFill>
                  <a:srgbClr val="C0000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節</a:t>
            </a:r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)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利用尼尼微王的口指出神主導一切</a:t>
            </a:r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(</a:t>
            </a:r>
            <a:r>
              <a:rPr lang="en-AU" altLang="zh-TW" sz="2800" dirty="0">
                <a:solidFill>
                  <a:srgbClr val="C0000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9</a:t>
            </a:r>
            <a:r>
              <a:rPr lang="zh-TW" altLang="en-US" sz="2800" dirty="0">
                <a:solidFill>
                  <a:srgbClr val="C0000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節</a:t>
            </a:r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zh-TW" altLang="en-US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996EE5-302F-4872-A649-6987968B10ED}"/>
              </a:ext>
            </a:extLst>
          </p:cNvPr>
          <p:cNvSpPr txBox="1"/>
          <p:nvPr/>
        </p:nvSpPr>
        <p:spPr>
          <a:xfrm>
            <a:off x="5637320" y="283641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7DCC8F-ED3F-47FA-8FF4-888E191C79D0}"/>
              </a:ext>
            </a:extLst>
          </p:cNvPr>
          <p:cNvSpPr txBox="1"/>
          <p:nvPr/>
        </p:nvSpPr>
        <p:spPr>
          <a:xfrm>
            <a:off x="5131293" y="25035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1CA31E-0F18-40A5-91DF-E744810E94B0}"/>
              </a:ext>
            </a:extLst>
          </p:cNvPr>
          <p:cNvSpPr txBox="1"/>
          <p:nvPr/>
        </p:nvSpPr>
        <p:spPr>
          <a:xfrm>
            <a:off x="5761608" y="40667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26864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810897-60B1-43D0-ACBA-84AD46C9E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7FE4D3C-AF0D-4736-9259-1193AEC88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7660" y="286303"/>
            <a:ext cx="5057313" cy="6285391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en-AU" altLang="zh-TW" sz="32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2. </a:t>
            </a:r>
            <a:r>
              <a:rPr lang="zh-TW" altLang="en-US" sz="32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神是那位樂意罪人歸正</a:t>
            </a:r>
            <a:endParaRPr lang="en-AU" altLang="zh-TW" sz="32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AU" altLang="zh-TW" sz="32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    </a:t>
            </a:r>
            <a:r>
              <a:rPr lang="zh-TW" altLang="en-US" sz="32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的上帝</a:t>
            </a:r>
            <a:endParaRPr lang="en-AU" altLang="zh-TW" sz="32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大坑胡文虎公園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endParaRPr lang="en-US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endParaRPr lang="en-US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endParaRPr lang="en-US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神冒險，神樂意拯救罪人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我們會體貼神皂心意嗎</a:t>
            </a:r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?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「抬床行動」</a:t>
            </a:r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(</a:t>
            </a:r>
            <a:r>
              <a:rPr lang="zh-TW" altLang="en-US" sz="2800" dirty="0">
                <a:solidFill>
                  <a:srgbClr val="C0000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可二</a:t>
            </a:r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)</a:t>
            </a:r>
            <a:endParaRPr lang="en-US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zh-TW" altLang="en-US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996EE5-302F-4872-A649-6987968B10ED}"/>
              </a:ext>
            </a:extLst>
          </p:cNvPr>
          <p:cNvSpPr txBox="1"/>
          <p:nvPr/>
        </p:nvSpPr>
        <p:spPr>
          <a:xfrm>
            <a:off x="5637320" y="283641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7DCC8F-ED3F-47FA-8FF4-888E191C79D0}"/>
              </a:ext>
            </a:extLst>
          </p:cNvPr>
          <p:cNvSpPr txBox="1"/>
          <p:nvPr/>
        </p:nvSpPr>
        <p:spPr>
          <a:xfrm>
            <a:off x="5131293" y="25035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1CA31E-0F18-40A5-91DF-E744810E94B0}"/>
              </a:ext>
            </a:extLst>
          </p:cNvPr>
          <p:cNvSpPr txBox="1"/>
          <p:nvPr/>
        </p:nvSpPr>
        <p:spPr>
          <a:xfrm>
            <a:off x="5761608" y="40667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BF67E-4787-40F0-AD36-E0F0D20DB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2322" y="1944005"/>
            <a:ext cx="2249989" cy="148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81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810897-60B1-43D0-ACBA-84AD46C9E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7FE4D3C-AF0D-4736-9259-1193AEC88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7660" y="286303"/>
            <a:ext cx="5057313" cy="6285391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en-AU" altLang="zh-TW" sz="32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2. </a:t>
            </a:r>
            <a:r>
              <a:rPr lang="zh-TW" altLang="en-US" sz="32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神是那位樂意罪人歸正</a:t>
            </a:r>
            <a:endParaRPr lang="en-AU" altLang="zh-TW" sz="32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AU" altLang="zh-TW" sz="32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    </a:t>
            </a:r>
            <a:r>
              <a:rPr lang="zh-TW" altLang="en-US" sz="32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的上帝</a:t>
            </a:r>
            <a:endParaRPr lang="en-AU" altLang="zh-TW" sz="32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n-US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不傾覆尼尼微城是否代表神言而無信？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傾覆人心的城牆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996EE5-302F-4872-A649-6987968B10ED}"/>
              </a:ext>
            </a:extLst>
          </p:cNvPr>
          <p:cNvSpPr txBox="1"/>
          <p:nvPr/>
        </p:nvSpPr>
        <p:spPr>
          <a:xfrm>
            <a:off x="5637320" y="283641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7DCC8F-ED3F-47FA-8FF4-888E191C79D0}"/>
              </a:ext>
            </a:extLst>
          </p:cNvPr>
          <p:cNvSpPr txBox="1"/>
          <p:nvPr/>
        </p:nvSpPr>
        <p:spPr>
          <a:xfrm>
            <a:off x="5131293" y="25035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1CA31E-0F18-40A5-91DF-E744810E94B0}"/>
              </a:ext>
            </a:extLst>
          </p:cNvPr>
          <p:cNvSpPr txBox="1"/>
          <p:nvPr/>
        </p:nvSpPr>
        <p:spPr>
          <a:xfrm>
            <a:off x="5761608" y="40667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10A8A0-B437-44D4-91D4-AB1997388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724" y="3808520"/>
            <a:ext cx="2837895" cy="212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26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810897-60B1-43D0-ACBA-84AD46C9E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7FE4D3C-AF0D-4736-9259-1193AEC88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7660" y="286303"/>
            <a:ext cx="5057313" cy="6285391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zh-TW" altLang="en-US" sz="32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結論</a:t>
            </a:r>
            <a:endParaRPr lang="en-AU" altLang="zh-TW" sz="32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endParaRPr lang="en-US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宋尚節的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lvl="1" algn="just"/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     </a:t>
            </a: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佈道工具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lvl="1" algn="just"/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lvl="1" algn="just"/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神顛覆人心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神樂意罪歸正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lvl="1" algn="just"/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996EE5-302F-4872-A649-6987968B10ED}"/>
              </a:ext>
            </a:extLst>
          </p:cNvPr>
          <p:cNvSpPr txBox="1"/>
          <p:nvPr/>
        </p:nvSpPr>
        <p:spPr>
          <a:xfrm>
            <a:off x="5637320" y="283641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7DCC8F-ED3F-47FA-8FF4-888E191C79D0}"/>
              </a:ext>
            </a:extLst>
          </p:cNvPr>
          <p:cNvSpPr txBox="1"/>
          <p:nvPr/>
        </p:nvSpPr>
        <p:spPr>
          <a:xfrm>
            <a:off x="5131293" y="25035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308328-335C-48B0-A707-41A23D9FE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6062" y="713542"/>
            <a:ext cx="1722509" cy="258007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41CA31E-0F18-40A5-91DF-E744810E94B0}"/>
              </a:ext>
            </a:extLst>
          </p:cNvPr>
          <p:cNvSpPr txBox="1"/>
          <p:nvPr/>
        </p:nvSpPr>
        <p:spPr>
          <a:xfrm>
            <a:off x="5761608" y="40667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5350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810897-60B1-43D0-ACBA-84AD46C9E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7FE4D3C-AF0D-4736-9259-1193AEC88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2337" y="257452"/>
            <a:ext cx="5057313" cy="6285391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 algn="just"/>
            <a:r>
              <a:rPr lang="zh-TW" altLang="en-US" sz="36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引言</a:t>
            </a:r>
            <a:endParaRPr lang="en-AU" altLang="zh-TW" sz="36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endParaRPr lang="en-AU" altLang="zh-TW" sz="36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中國武術有甚麼用途</a:t>
            </a:r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?</a:t>
            </a:r>
          </a:p>
          <a:p>
            <a:pPr algn="just"/>
            <a:endParaRPr lang="en-AU" altLang="zh-TW" sz="36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endParaRPr lang="en-AU" altLang="zh-TW" sz="36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endParaRPr lang="en-AU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endParaRPr lang="en-AU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l"/>
            <a:endParaRPr lang="en-AU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後現代主義的顛覆特性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AU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顛覆人心的上帝</a:t>
            </a:r>
            <a:endParaRPr lang="en-AU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B50BB6-D2FD-4C15-9EB5-C347453E3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237" y="3014366"/>
            <a:ext cx="2163449" cy="1389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820700-C08F-4675-B353-3D3367A656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552" y="2163933"/>
            <a:ext cx="1493908" cy="194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87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810897-60B1-43D0-ACBA-84AD46C9E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7FE4D3C-AF0D-4736-9259-1193AEC88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2337" y="257452"/>
            <a:ext cx="5057313" cy="6285391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pPr algn="just"/>
            <a:endParaRPr lang="en-US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US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1 </a:t>
            </a: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耶和華的話二次臨到約拿說：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US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2 </a:t>
            </a: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「你起來！往尼尼微大城去，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      </a:t>
            </a: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向其中的居民宣告我所吩咐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      </a:t>
            </a: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你的話。」 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US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3  </a:t>
            </a: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約拿便照耶和華的話起來，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    </a:t>
            </a: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往尼尼微去。這尼尼微是極  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    </a:t>
            </a: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大的城，有三日的路程。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US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4 </a:t>
            </a: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約拿進城走了一日，宣告說：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    </a:t>
            </a: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「再等四十日，尼尼微必傾  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     </a:t>
            </a: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覆了！」</a:t>
            </a:r>
          </a:p>
        </p:txBody>
      </p:sp>
    </p:spTree>
    <p:extLst>
      <p:ext uri="{BB962C8B-B14F-4D97-AF65-F5344CB8AC3E}">
        <p14:creationId xmlns:p14="http://schemas.microsoft.com/office/powerpoint/2010/main" val="3942642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810897-60B1-43D0-ACBA-84AD46C9E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7FE4D3C-AF0D-4736-9259-1193AEC88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2337" y="257452"/>
            <a:ext cx="5057313" cy="6285391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pPr algn="just"/>
            <a:endParaRPr lang="en-US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US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5 </a:t>
            </a: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尼尼微人信服神，便宣告禁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   </a:t>
            </a: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食，從最大的到至小的都穿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    </a:t>
            </a: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麻衣。</a:t>
            </a:r>
          </a:p>
          <a:p>
            <a:pPr algn="just"/>
            <a:r>
              <a:rPr lang="en-US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6 </a:t>
            </a: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這信息傳到尼尼微王的耳中，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    </a:t>
            </a: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他就下了寶座，脫下朝服，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    </a:t>
            </a: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披上麻布，坐在灰中。 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US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7 </a:t>
            </a: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他又使人遍告尼尼微通城，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    </a:t>
            </a: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說：「王和大臣有令，人不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    </a:t>
            </a: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可嘗甚麼，牲畜、牛羊不可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    </a:t>
            </a: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吃草，也不可喝水。</a:t>
            </a:r>
          </a:p>
        </p:txBody>
      </p:sp>
    </p:spTree>
    <p:extLst>
      <p:ext uri="{BB962C8B-B14F-4D97-AF65-F5344CB8AC3E}">
        <p14:creationId xmlns:p14="http://schemas.microsoft.com/office/powerpoint/2010/main" val="3738881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810897-60B1-43D0-ACBA-84AD46C9E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7FE4D3C-AF0D-4736-9259-1193AEC88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2337" y="257452"/>
            <a:ext cx="5057313" cy="6285391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pPr algn="just"/>
            <a:endParaRPr lang="en-US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US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8 </a:t>
            </a: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人與牲畜都當披上麻布；人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   </a:t>
            </a: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要切切求告神。各人回頭離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   </a:t>
            </a: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開所行的惡道，丟棄手中的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   </a:t>
            </a: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強暴。 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US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9 </a:t>
            </a: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或者神轉意後悔，不發烈怒，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    </a:t>
            </a: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使我們不致滅亡，也未可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    </a:t>
            </a: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知。」</a:t>
            </a:r>
          </a:p>
          <a:p>
            <a:pPr algn="just"/>
            <a:r>
              <a:rPr lang="en-US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10 </a:t>
            </a: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於是神察看他們的行為，見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    </a:t>
            </a: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他們離開惡道，他就後悔，  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AU" altLang="zh-TW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    </a:t>
            </a: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不把所說的災禍降與他們了。</a:t>
            </a:r>
          </a:p>
        </p:txBody>
      </p:sp>
    </p:spTree>
    <p:extLst>
      <p:ext uri="{BB962C8B-B14F-4D97-AF65-F5344CB8AC3E}">
        <p14:creationId xmlns:p14="http://schemas.microsoft.com/office/powerpoint/2010/main" val="83225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810897-60B1-43D0-ACBA-84AD46C9E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7FE4D3C-AF0D-4736-9259-1193AEC88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5314" y="221941"/>
            <a:ext cx="5057313" cy="6285391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pPr algn="just"/>
            <a:endParaRPr lang="en-US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約拿書的結構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zh-TW" altLang="en-US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一章：敘事文體</a:t>
            </a:r>
            <a:endParaRPr lang="en-AU" altLang="zh-TW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zh-TW" altLang="en-US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二章：獨白</a:t>
            </a:r>
            <a:endParaRPr lang="en-AU" altLang="zh-TW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zh-TW" altLang="en-US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三章：敘事文體</a:t>
            </a:r>
            <a:endParaRPr lang="en-AU" altLang="zh-TW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zh-TW" altLang="en-US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四章：對話及敘事</a:t>
            </a:r>
            <a:endParaRPr lang="en-AU" altLang="zh-TW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zh-TW" altLang="en-US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一</a:t>
            </a:r>
            <a:r>
              <a:rPr lang="en-AU" altLang="zh-TW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1-3 vs </a:t>
            </a:r>
            <a:r>
              <a:rPr lang="zh-TW" altLang="en-US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三</a:t>
            </a:r>
            <a:r>
              <a:rPr lang="en-AU" altLang="zh-TW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1-2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情節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lvl="1" algn="just"/>
            <a:endParaRPr lang="en-AU" altLang="zh-TW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lvl="1" algn="just"/>
            <a:endParaRPr lang="en-AU" altLang="zh-TW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lvl="1" algn="just"/>
            <a:endParaRPr lang="en-AU" altLang="zh-TW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lvl="1" algn="just"/>
            <a:endParaRPr lang="en-AU" altLang="zh-TW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lvl="1" algn="just"/>
            <a:endParaRPr lang="zh-TW" altLang="en-US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569987C7-459C-4E17-A849-0A0C31A1302A}"/>
              </a:ext>
            </a:extLst>
          </p:cNvPr>
          <p:cNvSpPr/>
          <p:nvPr/>
        </p:nvSpPr>
        <p:spPr>
          <a:xfrm>
            <a:off x="7121768" y="5549288"/>
            <a:ext cx="630315" cy="11541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E062BB-992D-4527-82CD-9B52FC66E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291199">
            <a:off x="7505606" y="5192691"/>
            <a:ext cx="652329" cy="152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82C6C2-6E67-4F4A-9343-E8F51422C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964" y="4873097"/>
            <a:ext cx="652329" cy="152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0067BC-60D0-4418-AFD9-61578F708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485738">
            <a:off x="8299303" y="4527575"/>
            <a:ext cx="652329" cy="1524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335921-FB9F-4ECD-B139-DFB197E0B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8721642" y="4187247"/>
            <a:ext cx="652329" cy="1701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581ADD-9E65-4A0F-926B-198FBFA11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508232">
            <a:off x="9137756" y="4463283"/>
            <a:ext cx="652329" cy="1505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A21A43-BC7E-4FDB-9BE0-811D3E961485}"/>
              </a:ext>
            </a:extLst>
          </p:cNvPr>
          <p:cNvSpPr txBox="1"/>
          <p:nvPr/>
        </p:nvSpPr>
        <p:spPr>
          <a:xfrm>
            <a:off x="7421827" y="546396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C00000"/>
                </a:solidFill>
              </a:rPr>
              <a:t>出走</a:t>
            </a:r>
            <a:endParaRPr lang="en-AU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22AE7E-E496-4310-95D8-B7243CA15025}"/>
              </a:ext>
            </a:extLst>
          </p:cNvPr>
          <p:cNvSpPr txBox="1"/>
          <p:nvPr/>
        </p:nvSpPr>
        <p:spPr>
          <a:xfrm>
            <a:off x="7556139" y="487309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70C0"/>
                </a:solidFill>
              </a:rPr>
              <a:t>波浪</a:t>
            </a:r>
            <a:endParaRPr lang="en-AU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4B7B7E-4E60-456A-9648-15BF5EA37F16}"/>
              </a:ext>
            </a:extLst>
          </p:cNvPr>
          <p:cNvSpPr txBox="1"/>
          <p:nvPr/>
        </p:nvSpPr>
        <p:spPr>
          <a:xfrm>
            <a:off x="9158913" y="407929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C00000"/>
                </a:solidFill>
              </a:rPr>
              <a:t>宣告</a:t>
            </a:r>
            <a:endParaRPr lang="en-AU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324537-E713-41DD-9F32-A0A569B22720}"/>
              </a:ext>
            </a:extLst>
          </p:cNvPr>
          <p:cNvSpPr txBox="1"/>
          <p:nvPr/>
        </p:nvSpPr>
        <p:spPr>
          <a:xfrm>
            <a:off x="8149713" y="462909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C00000"/>
                </a:solidFill>
              </a:rPr>
              <a:t>大魚</a:t>
            </a:r>
            <a:endParaRPr lang="en-AU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E136B8-426A-41BE-B162-28F111B88DD7}"/>
              </a:ext>
            </a:extLst>
          </p:cNvPr>
          <p:cNvSpPr txBox="1"/>
          <p:nvPr/>
        </p:nvSpPr>
        <p:spPr>
          <a:xfrm>
            <a:off x="8393117" y="406672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70C0"/>
                </a:solidFill>
              </a:rPr>
              <a:t>祈禱</a:t>
            </a:r>
            <a:endParaRPr lang="en-AU" dirty="0">
              <a:solidFill>
                <a:srgbClr val="0070C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34FB2F3-8FEB-489E-A97F-FD208FA6E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563" y="4813629"/>
            <a:ext cx="652329" cy="1524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6B46B4-CA29-4AE9-81C1-B663745D1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835" y="5520638"/>
            <a:ext cx="778139" cy="1818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491D11F-AADE-4F0C-BCF6-EA0F7966D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12695">
            <a:off x="9989761" y="5153888"/>
            <a:ext cx="901569" cy="1394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4A44936-5AFC-44D2-9F16-F955BEAAFDFE}"/>
              </a:ext>
            </a:extLst>
          </p:cNvPr>
          <p:cNvSpPr txBox="1"/>
          <p:nvPr/>
        </p:nvSpPr>
        <p:spPr>
          <a:xfrm>
            <a:off x="9261765" y="457540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70C0"/>
                </a:solidFill>
              </a:rPr>
              <a:t>悔改</a:t>
            </a:r>
            <a:endParaRPr lang="en-AU" dirty="0">
              <a:solidFill>
                <a:srgbClr val="0070C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996EE5-302F-4872-A649-6987968B10ED}"/>
              </a:ext>
            </a:extLst>
          </p:cNvPr>
          <p:cNvSpPr txBox="1"/>
          <p:nvPr/>
        </p:nvSpPr>
        <p:spPr>
          <a:xfrm>
            <a:off x="5637320" y="283641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EA2591-6552-41FB-B517-2A08EA0DFA33}"/>
              </a:ext>
            </a:extLst>
          </p:cNvPr>
          <p:cNvSpPr txBox="1"/>
          <p:nvPr/>
        </p:nvSpPr>
        <p:spPr>
          <a:xfrm>
            <a:off x="10093774" y="465617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C00000"/>
                </a:solidFill>
              </a:rPr>
              <a:t>質問</a:t>
            </a:r>
            <a:endParaRPr lang="en-AU" dirty="0">
              <a:solidFill>
                <a:srgbClr val="C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7DCC8F-ED3F-47FA-8FF4-888E191C79D0}"/>
              </a:ext>
            </a:extLst>
          </p:cNvPr>
          <p:cNvSpPr txBox="1"/>
          <p:nvPr/>
        </p:nvSpPr>
        <p:spPr>
          <a:xfrm>
            <a:off x="5131293" y="25035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4145A5-1205-4F3A-BD4A-711BAADE9EAF}"/>
              </a:ext>
            </a:extLst>
          </p:cNvPr>
          <p:cNvSpPr txBox="1"/>
          <p:nvPr/>
        </p:nvSpPr>
        <p:spPr>
          <a:xfrm>
            <a:off x="10468787" y="536462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70C0"/>
                </a:solidFill>
              </a:rPr>
              <a:t>箟麻</a:t>
            </a:r>
            <a:endParaRPr lang="en-AU" dirty="0">
              <a:solidFill>
                <a:srgbClr val="0070C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1CA31E-0F18-40A5-91DF-E744810E94B0}"/>
              </a:ext>
            </a:extLst>
          </p:cNvPr>
          <p:cNvSpPr txBox="1"/>
          <p:nvPr/>
        </p:nvSpPr>
        <p:spPr>
          <a:xfrm>
            <a:off x="5761608" y="40667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68332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810897-60B1-43D0-ACBA-84AD46C9E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7FE4D3C-AF0D-4736-9259-1193AEC88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5314" y="221941"/>
            <a:ext cx="5057313" cy="6285391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隱藏宣告的內容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懸疑的效果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凸顯神才是主角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endParaRPr lang="en-AU" altLang="zh-TW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zh-TW" altLang="en-US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顛覆人心</a:t>
            </a:r>
            <a:endParaRPr lang="en-AU" altLang="zh-TW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endParaRPr lang="en-AU" altLang="zh-TW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zh-TW" altLang="en-US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重建人與神的關係</a:t>
            </a:r>
            <a:endParaRPr lang="en-AU" altLang="zh-TW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zh-TW" altLang="en-US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996EE5-302F-4872-A649-6987968B10ED}"/>
              </a:ext>
            </a:extLst>
          </p:cNvPr>
          <p:cNvSpPr txBox="1"/>
          <p:nvPr/>
        </p:nvSpPr>
        <p:spPr>
          <a:xfrm>
            <a:off x="5637320" y="283641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7DCC8F-ED3F-47FA-8FF4-888E191C79D0}"/>
              </a:ext>
            </a:extLst>
          </p:cNvPr>
          <p:cNvSpPr txBox="1"/>
          <p:nvPr/>
        </p:nvSpPr>
        <p:spPr>
          <a:xfrm>
            <a:off x="5131293" y="25035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1CA31E-0F18-40A5-91DF-E744810E94B0}"/>
              </a:ext>
            </a:extLst>
          </p:cNvPr>
          <p:cNvSpPr txBox="1"/>
          <p:nvPr/>
        </p:nvSpPr>
        <p:spPr>
          <a:xfrm>
            <a:off x="5761608" y="40667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80915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810897-60B1-43D0-ACBA-84AD46C9E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7FE4D3C-AF0D-4736-9259-1193AEC88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5314" y="221941"/>
            <a:ext cx="5057313" cy="6285391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zh-TW" altLang="en-US" sz="32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神是顛覆人心的上帝</a:t>
            </a:r>
            <a:endParaRPr lang="en-AU" altLang="zh-TW" sz="32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耶和華的話第二次臨到約拿</a:t>
            </a:r>
            <a:endParaRPr lang="en-AU" altLang="zh-TW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lvl="1" algn="just"/>
            <a:endParaRPr lang="en-AU" altLang="zh-TW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「約拿進城走了一日，</a:t>
            </a:r>
            <a:r>
              <a:rPr lang="zh-TW" altLang="en-US" sz="2400" dirty="0">
                <a:solidFill>
                  <a:srgbClr val="7030A0"/>
                </a:solidFill>
                <a:highlight>
                  <a:srgbClr val="FFFF00"/>
                </a:highlight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宣告</a:t>
            </a:r>
            <a:r>
              <a:rPr lang="zh-TW" altLang="en-US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說</a:t>
            </a:r>
            <a:endParaRPr lang="en-AU" altLang="zh-TW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lvl="1" algn="just"/>
            <a:r>
              <a:rPr lang="en-AU" altLang="zh-TW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     </a:t>
            </a:r>
            <a:r>
              <a:rPr lang="zh-TW" altLang="en-US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：</a:t>
            </a:r>
            <a:r>
              <a:rPr lang="en-US" altLang="zh-TW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『</a:t>
            </a:r>
            <a:r>
              <a:rPr lang="zh-TW" altLang="en-US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再等</a:t>
            </a:r>
            <a:r>
              <a:rPr lang="zh-TW" altLang="en-US" sz="2400" dirty="0">
                <a:solidFill>
                  <a:srgbClr val="7030A0"/>
                </a:solidFill>
                <a:highlight>
                  <a:srgbClr val="FFFF00"/>
                </a:highlight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四十日</a:t>
            </a:r>
            <a:r>
              <a:rPr lang="zh-TW" altLang="en-US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，尼尼微</a:t>
            </a:r>
            <a:r>
              <a:rPr lang="zh-TW" altLang="en-US" sz="2400" dirty="0">
                <a:solidFill>
                  <a:srgbClr val="7030A0"/>
                </a:solidFill>
                <a:highlight>
                  <a:srgbClr val="FFFF00"/>
                </a:highlight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必傾    </a:t>
            </a:r>
            <a:endParaRPr lang="en-AU" altLang="zh-TW" sz="2400" dirty="0">
              <a:solidFill>
                <a:srgbClr val="7030A0"/>
              </a:solidFill>
              <a:highlight>
                <a:srgbClr val="FFFF00"/>
              </a:highlight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lvl="1" algn="just"/>
            <a:r>
              <a:rPr lang="en-AU" altLang="zh-TW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     </a:t>
            </a:r>
            <a:r>
              <a:rPr lang="zh-TW" altLang="en-US" sz="2400" dirty="0">
                <a:solidFill>
                  <a:srgbClr val="7030A0"/>
                </a:solidFill>
                <a:highlight>
                  <a:srgbClr val="FFFF00"/>
                </a:highlight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覆了</a:t>
            </a:r>
            <a:r>
              <a:rPr lang="zh-TW" altLang="en-US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！</a:t>
            </a:r>
            <a:r>
              <a:rPr lang="en-US" altLang="zh-TW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』</a:t>
            </a:r>
            <a:r>
              <a:rPr lang="zh-TW" altLang="en-US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」</a:t>
            </a:r>
            <a:r>
              <a:rPr lang="en-AU" altLang="zh-TW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(4</a:t>
            </a:r>
            <a:r>
              <a:rPr lang="zh-TW" altLang="en-US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節</a:t>
            </a:r>
            <a:r>
              <a:rPr lang="en-AU" altLang="zh-TW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)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「尼尼微人</a:t>
            </a:r>
            <a:r>
              <a:rPr lang="zh-TW" altLang="en-US" sz="2400" dirty="0">
                <a:solidFill>
                  <a:srgbClr val="7030A0"/>
                </a:solidFill>
                <a:highlight>
                  <a:srgbClr val="FFFF00"/>
                </a:highlight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信服神</a:t>
            </a:r>
            <a:r>
              <a:rPr lang="zh-TW" altLang="en-US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，便宣告禁食，從最大的到至小的都穿麻衣。」</a:t>
            </a:r>
            <a:r>
              <a:rPr lang="en-AU" altLang="zh-TW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(5</a:t>
            </a:r>
            <a:r>
              <a:rPr lang="zh-TW" altLang="en-US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節</a:t>
            </a:r>
            <a:r>
              <a:rPr lang="en-AU" altLang="zh-TW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)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「於是神察看他們的行為，見</a:t>
            </a:r>
            <a:endParaRPr lang="en-AU" altLang="zh-TW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AU" altLang="zh-TW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           </a:t>
            </a:r>
            <a:r>
              <a:rPr lang="zh-TW" altLang="en-US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他們離開惡道，</a:t>
            </a:r>
            <a:r>
              <a:rPr lang="zh-TW" altLang="en-US" dirty="0">
                <a:solidFill>
                  <a:srgbClr val="7030A0"/>
                </a:solidFill>
                <a:highlight>
                  <a:srgbClr val="FFFF00"/>
                </a:highlight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他就後悔不</a:t>
            </a:r>
            <a:endParaRPr lang="en-AU" altLang="zh-TW" dirty="0">
              <a:solidFill>
                <a:srgbClr val="7030A0"/>
              </a:solidFill>
              <a:highlight>
                <a:srgbClr val="FFFF00"/>
              </a:highlight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AU" altLang="zh-TW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          </a:t>
            </a:r>
            <a:r>
              <a:rPr lang="zh-TW" altLang="en-US" dirty="0">
                <a:solidFill>
                  <a:srgbClr val="7030A0"/>
                </a:solidFill>
                <a:highlight>
                  <a:srgbClr val="FFFF00"/>
                </a:highlight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把所說的災禍降與他們了</a:t>
            </a:r>
            <a:r>
              <a:rPr lang="zh-TW" altLang="en-US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。」</a:t>
            </a:r>
            <a:endParaRPr lang="en-AU" altLang="zh-TW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just"/>
            <a:r>
              <a:rPr lang="en-AU" altLang="zh-TW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           (10</a:t>
            </a:r>
            <a:r>
              <a:rPr lang="zh-TW" altLang="en-US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節</a:t>
            </a:r>
            <a:r>
              <a:rPr lang="en-AU" altLang="zh-TW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)</a:t>
            </a:r>
            <a:endParaRPr lang="zh-TW" altLang="en-US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n-AU" altLang="zh-TW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n-AU" altLang="zh-TW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lvl="1" algn="just"/>
            <a:endParaRPr lang="en-AU" altLang="zh-TW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lvl="1" algn="just"/>
            <a:endParaRPr lang="en-AU" altLang="zh-TW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lvl="1" algn="just"/>
            <a:endParaRPr lang="zh-TW" altLang="en-US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n-AU" altLang="zh-TW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n-AU" altLang="zh-TW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zh-TW" altLang="en-US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996EE5-302F-4872-A649-6987968B10ED}"/>
              </a:ext>
            </a:extLst>
          </p:cNvPr>
          <p:cNvSpPr txBox="1"/>
          <p:nvPr/>
        </p:nvSpPr>
        <p:spPr>
          <a:xfrm>
            <a:off x="5637320" y="283641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7DCC8F-ED3F-47FA-8FF4-888E191C79D0}"/>
              </a:ext>
            </a:extLst>
          </p:cNvPr>
          <p:cNvSpPr txBox="1"/>
          <p:nvPr/>
        </p:nvSpPr>
        <p:spPr>
          <a:xfrm>
            <a:off x="5131293" y="25035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1CA31E-0F18-40A5-91DF-E744810E94B0}"/>
              </a:ext>
            </a:extLst>
          </p:cNvPr>
          <p:cNvSpPr txBox="1"/>
          <p:nvPr/>
        </p:nvSpPr>
        <p:spPr>
          <a:xfrm>
            <a:off x="5761608" y="40667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16158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810897-60B1-43D0-ACBA-84AD46C9E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7FE4D3C-AF0D-4736-9259-1193AEC88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7660" y="286303"/>
            <a:ext cx="5057313" cy="6285391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zh-TW" altLang="en-US" sz="32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神是顛覆人心的上帝</a:t>
            </a:r>
            <a:endParaRPr lang="en-AU" altLang="zh-TW" sz="32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71550" lvl="1" indent="-514350" algn="just">
              <a:buFont typeface="Arial" panose="020B0604020202020204" pitchFamily="34" charset="0"/>
              <a:buChar char="•"/>
            </a:pP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71550" lvl="1" indent="-514350" algn="just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使用不順服的先知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71550" lvl="1" indent="-514350" algn="just">
              <a:buFont typeface="Arial" panose="020B0604020202020204" pitchFamily="34" charset="0"/>
              <a:buChar char="•"/>
            </a:pP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71550" lvl="1" indent="-514350" algn="just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使尼尼微人悔改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1371600" lvl="2" indent="-457200" algn="just">
              <a:buFont typeface="Wingdings" panose="05000000000000000000" pitchFamily="2" charset="2"/>
              <a:buChar char="v"/>
            </a:pPr>
            <a:r>
              <a:rPr lang="zh-TW" altLang="en-US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「尼尼微人</a:t>
            </a:r>
            <a:r>
              <a:rPr lang="zh-TW" altLang="en-US" sz="2400" dirty="0">
                <a:solidFill>
                  <a:srgbClr val="7030A0"/>
                </a:solidFill>
                <a:highlight>
                  <a:srgbClr val="FFFF00"/>
                </a:highlight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信服神</a:t>
            </a:r>
            <a:r>
              <a:rPr lang="zh-TW" altLang="en-US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，便宣告</a:t>
            </a:r>
            <a:r>
              <a:rPr lang="zh-TW" altLang="en-US" sz="2400" dirty="0">
                <a:solidFill>
                  <a:srgbClr val="7030A0"/>
                </a:solidFill>
                <a:highlight>
                  <a:srgbClr val="FFFF00"/>
                </a:highlight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禁食</a:t>
            </a:r>
            <a:r>
              <a:rPr lang="zh-TW" altLang="en-US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，從最大的到至小的都</a:t>
            </a:r>
            <a:r>
              <a:rPr lang="zh-TW" altLang="en-US" sz="2400" dirty="0">
                <a:solidFill>
                  <a:srgbClr val="7030A0"/>
                </a:solidFill>
                <a:highlight>
                  <a:srgbClr val="FFFF00"/>
                </a:highlight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穿麻衣</a:t>
            </a:r>
            <a:r>
              <a:rPr lang="zh-TW" altLang="en-US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。」</a:t>
            </a:r>
            <a:r>
              <a:rPr lang="en-AU" altLang="zh-TW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(</a:t>
            </a:r>
            <a:r>
              <a:rPr lang="en-AU" altLang="zh-TW" sz="2400" dirty="0">
                <a:solidFill>
                  <a:srgbClr val="C0000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5</a:t>
            </a:r>
            <a:r>
              <a:rPr lang="zh-TW" altLang="en-US" sz="2400" dirty="0">
                <a:solidFill>
                  <a:srgbClr val="C0000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節</a:t>
            </a:r>
            <a:r>
              <a:rPr lang="en-AU" altLang="zh-TW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)</a:t>
            </a:r>
          </a:p>
          <a:p>
            <a:pPr lvl="2" algn="just"/>
            <a:endParaRPr lang="en-AU" altLang="zh-TW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1257300" lvl="2" indent="-342900" algn="just">
              <a:buFont typeface="Wingdings" panose="05000000000000000000" pitchFamily="2" charset="2"/>
              <a:buChar char="v"/>
            </a:pPr>
            <a:r>
              <a:rPr lang="zh-TW" altLang="en-US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「</a:t>
            </a:r>
            <a:r>
              <a:rPr lang="zh-TW" altLang="en-US" sz="2400" dirty="0">
                <a:solidFill>
                  <a:srgbClr val="7030A0"/>
                </a:solidFill>
                <a:highlight>
                  <a:srgbClr val="FFFF00"/>
                </a:highlight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人與牲畜</a:t>
            </a:r>
            <a:r>
              <a:rPr lang="zh-TW" altLang="en-US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都當披上麻布；人要切切</a:t>
            </a:r>
            <a:r>
              <a:rPr lang="zh-TW" altLang="en-US" sz="2400" dirty="0">
                <a:solidFill>
                  <a:srgbClr val="7030A0"/>
                </a:solidFill>
                <a:highlight>
                  <a:srgbClr val="FFFF00"/>
                </a:highlight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求告神</a:t>
            </a:r>
            <a:r>
              <a:rPr lang="zh-TW" altLang="en-US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。各人</a:t>
            </a:r>
            <a:r>
              <a:rPr lang="zh-TW" altLang="en-US" sz="2400" dirty="0">
                <a:solidFill>
                  <a:srgbClr val="7030A0"/>
                </a:solidFill>
                <a:highlight>
                  <a:srgbClr val="FFFF00"/>
                </a:highlight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回頭離開</a:t>
            </a:r>
            <a:r>
              <a:rPr lang="zh-TW" altLang="en-US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所行的惡道，</a:t>
            </a:r>
            <a:r>
              <a:rPr lang="zh-TW" altLang="en-US" sz="2400" dirty="0">
                <a:solidFill>
                  <a:srgbClr val="7030A0"/>
                </a:solidFill>
                <a:highlight>
                  <a:srgbClr val="FFFF00"/>
                </a:highlight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丟棄</a:t>
            </a:r>
            <a:r>
              <a:rPr lang="zh-TW" altLang="en-US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手中的強暴。」（</a:t>
            </a:r>
            <a:r>
              <a:rPr lang="en-AU" altLang="zh-TW" sz="2400" dirty="0">
                <a:solidFill>
                  <a:srgbClr val="C0000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8</a:t>
            </a:r>
            <a:r>
              <a:rPr lang="zh-TW" altLang="en-US" sz="2400" dirty="0">
                <a:solidFill>
                  <a:srgbClr val="C0000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節</a:t>
            </a:r>
            <a:r>
              <a:rPr lang="zh-TW" altLang="en-US" sz="24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）</a:t>
            </a:r>
            <a:endParaRPr lang="en-AU" altLang="zh-TW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7030A0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從罪惡滔天到離開惡道</a:t>
            </a: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71550" lvl="1" indent="-514350" algn="just">
              <a:buFont typeface="Arial" panose="020B0604020202020204" pitchFamily="34" charset="0"/>
              <a:buChar char="•"/>
            </a:pP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n-AU" altLang="zh-TW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n-AU" altLang="zh-TW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lvl="1" algn="just"/>
            <a:endParaRPr lang="en-AU" altLang="zh-TW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lvl="1" algn="just"/>
            <a:endParaRPr lang="en-AU" altLang="zh-TW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lvl="1" algn="just"/>
            <a:endParaRPr lang="zh-TW" altLang="en-US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n-AU" altLang="zh-TW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n-AU" altLang="zh-TW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AU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altLang="zh-TW" sz="28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zh-TW" altLang="en-US" sz="2400" dirty="0">
              <a:solidFill>
                <a:srgbClr val="7030A0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996EE5-302F-4872-A649-6987968B10ED}"/>
              </a:ext>
            </a:extLst>
          </p:cNvPr>
          <p:cNvSpPr txBox="1"/>
          <p:nvPr/>
        </p:nvSpPr>
        <p:spPr>
          <a:xfrm>
            <a:off x="5637320" y="283641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7DCC8F-ED3F-47FA-8FF4-888E191C79D0}"/>
              </a:ext>
            </a:extLst>
          </p:cNvPr>
          <p:cNvSpPr txBox="1"/>
          <p:nvPr/>
        </p:nvSpPr>
        <p:spPr>
          <a:xfrm>
            <a:off x="5131293" y="25035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1CA31E-0F18-40A5-91DF-E744810E94B0}"/>
              </a:ext>
            </a:extLst>
          </p:cNvPr>
          <p:cNvSpPr txBox="1"/>
          <p:nvPr/>
        </p:nvSpPr>
        <p:spPr>
          <a:xfrm>
            <a:off x="5761608" y="40667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7181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741</Words>
  <Application>Microsoft Office PowerPoint</Application>
  <PresentationFormat>Widescreen</PresentationFormat>
  <Paragraphs>174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Wong</dc:creator>
  <cp:lastModifiedBy>Tony Wong</cp:lastModifiedBy>
  <cp:revision>6</cp:revision>
  <dcterms:created xsi:type="dcterms:W3CDTF">2021-09-26T03:06:52Z</dcterms:created>
  <dcterms:modified xsi:type="dcterms:W3CDTF">2021-09-26T04:35:01Z</dcterms:modified>
</cp:coreProperties>
</file>