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8" r:id="rId5"/>
    <p:sldId id="337" r:id="rId6"/>
    <p:sldId id="338" r:id="rId7"/>
    <p:sldId id="346" r:id="rId8"/>
    <p:sldId id="348" r:id="rId9"/>
    <p:sldId id="350" r:id="rId10"/>
    <p:sldId id="351" r:id="rId11"/>
    <p:sldId id="352" r:id="rId12"/>
    <p:sldId id="358" r:id="rId13"/>
    <p:sldId id="359" r:id="rId14"/>
    <p:sldId id="360" r:id="rId15"/>
    <p:sldId id="361" r:id="rId16"/>
    <p:sldId id="362" r:id="rId17"/>
    <p:sldId id="345" r:id="rId18"/>
    <p:sldId id="36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758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893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4ACDB4-642F-4F82-9C8D-2DC384BF8F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B06E6-7341-4F07-8285-8B35565B99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C4456-0E88-4EB2-8FDA-8240F984B54A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C88C94-6E7C-4506-82BE-23DAD04DCE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5C082-911A-46EA-8DF6-A63F9F9E0A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086C9-2826-46AE-BD8E-F12CB3F9C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10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E9994-CBF9-4364-B2D1-761774B9F53C}" type="datetimeFigureOut">
              <a:rPr lang="en-US" smtClean="0"/>
              <a:t>11/13/2021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D0BC5-116C-42CF-8B28-245F66D506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818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E62B5-0727-4FE1-B35D-4CC400F0421B}" type="datetime1">
              <a:rPr lang="en-US" smtClean="0"/>
              <a:t>11/13/2021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0329-BDC0-4E94-85A6-029919402EA5}" type="datetime1">
              <a:rPr lang="en-US" smtClean="0"/>
              <a:t>11/13/2021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2B49-901F-4A06-A293-97E642D291F1}" type="datetime1">
              <a:rPr lang="en-US" smtClean="0"/>
              <a:t>11/13/2021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B8AC0-DF40-478D-AC66-7E53B92DC39D}" type="datetime1">
              <a:rPr lang="en-US" smtClean="0"/>
              <a:t>11/13/2021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0704E-628F-4B07-B462-FEAA60A43C6F}" type="datetime1">
              <a:rPr lang="en-US" smtClean="0"/>
              <a:t>11/13/2021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F3892-6A72-4732-B216-4C6AC1274CD7}" type="datetime1">
              <a:rPr lang="en-US" smtClean="0"/>
              <a:t>11/13/2021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B02B0-6B64-4F60-8B09-8996E3F912FC}" type="datetime1">
              <a:rPr lang="en-US" smtClean="0"/>
              <a:t>11/13/2021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F3EBD-7946-447F-81B7-F8E13B1E0F65}" type="datetime1">
              <a:rPr lang="en-US" smtClean="0"/>
              <a:t>11/13/2021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10E91673-9338-481D-B5F9-C19B4D8B220D}" type="datetime1">
              <a:rPr lang="en-US" smtClean="0"/>
              <a:t>11/13/2021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29E9A-D780-446F-844A-BE267EEAD3AE}" type="datetime1">
              <a:rPr lang="en-US" smtClean="0"/>
              <a:t>11/13/2021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7C910-909F-4D24-AD23-A62C7BD67FC7}" type="datetime1">
              <a:rPr lang="en-US" smtClean="0"/>
              <a:t>11/13/2021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83216-DF3C-46DB-A40A-96FF3C606000}" type="datetime1">
              <a:rPr lang="en-US" smtClean="0"/>
              <a:t>11/13/2021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720A9-03EA-4B84-88A6-300F0BD51786}" type="datetime1">
              <a:rPr lang="en-US" smtClean="0"/>
              <a:t>11/13/2021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7BD0E-0FCD-4324-A628-FDB0CB3327DA}" type="datetime1">
              <a:rPr lang="en-US" smtClean="0"/>
              <a:t>11/13/2021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2EC9E-8B9A-41EE-9BA7-24325F3A2FA7}" type="datetime1">
              <a:rPr lang="en-US" smtClean="0"/>
              <a:t>11/13/2021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4F5E6-D73A-4AD2-857F-AF5620C48E9C}" type="datetime1">
              <a:rPr lang="en-US" smtClean="0"/>
              <a:t>11/13/2021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E721-8DEF-49EB-A280-ECA7ED0AF9E9}" type="datetime1">
              <a:rPr lang="en-US" smtClean="0"/>
              <a:t>11/13/2021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47E68-D1AB-47D2-8C40-7F44C00C5B87}" type="datetime1">
              <a:rPr lang="en-US" smtClean="0"/>
              <a:t>11/13/2021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eometric abstract image">
            <a:extLst>
              <a:ext uri="{FF2B5EF4-FFF2-40B4-BE49-F238E27FC236}">
                <a16:creationId xmlns:a16="http://schemas.microsoft.com/office/drawing/2014/main" id="{1F6EA444-CCD5-43A4-848C-62DE7C63DDF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60" r="9091" b="10360"/>
          <a:stretch/>
        </p:blipFill>
        <p:spPr>
          <a:xfrm>
            <a:off x="0" y="9"/>
            <a:ext cx="12192000" cy="685799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1704883-D088-4683-A1FD-AEE53B33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6AF5ED-FC20-4831-8454-D57E6A498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904" y="1214572"/>
            <a:ext cx="8133478" cy="31123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dirty="0">
                <a:solidFill>
                  <a:schemeClr val="bg1"/>
                </a:solidFill>
              </a:rPr>
              <a:t>溫柔</a:t>
            </a:r>
            <a:br>
              <a:rPr lang="en-AU" sz="44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</a:br>
            <a:br>
              <a:rPr lang="en-AU" sz="44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zh-CN" altLang="en-US" sz="4400" dirty="0">
                <a:solidFill>
                  <a:schemeClr val="bg1"/>
                </a:solidFill>
                <a:ea typeface="SimSun" panose="02010600030101010101" pitchFamily="2" charset="-122"/>
                <a:cs typeface="Microsoft Tai Le" panose="020B0502040204020203" pitchFamily="34" charset="0"/>
              </a:rPr>
              <a:t>加拉太書 </a:t>
            </a:r>
            <a:r>
              <a:rPr lang="en-US" altLang="zh-CN" sz="4400" dirty="0">
                <a:solidFill>
                  <a:schemeClr val="bg1"/>
                </a:solidFill>
                <a:ea typeface="SimSun" panose="02010600030101010101" pitchFamily="2" charset="-122"/>
                <a:cs typeface="Microsoft Tai Le" panose="020B0502040204020203" pitchFamily="34" charset="0"/>
              </a:rPr>
              <a:t>5</a:t>
            </a:r>
            <a:r>
              <a:rPr lang="zh-CN" altLang="en-US" sz="4400" dirty="0">
                <a:solidFill>
                  <a:schemeClr val="bg1"/>
                </a:solidFill>
                <a:ea typeface="SimSun" panose="02010600030101010101" pitchFamily="2" charset="-122"/>
                <a:cs typeface="Microsoft Tai Le" panose="020B0502040204020203" pitchFamily="34" charset="0"/>
              </a:rPr>
              <a:t>：</a:t>
            </a:r>
            <a:r>
              <a:rPr lang="en-US" altLang="zh-CN" sz="4400" dirty="0">
                <a:solidFill>
                  <a:schemeClr val="bg1"/>
                </a:solidFill>
                <a:ea typeface="SimSun" panose="02010600030101010101" pitchFamily="2" charset="-122"/>
                <a:cs typeface="Microsoft Tai Le" panose="020B0502040204020203" pitchFamily="34" charset="0"/>
              </a:rPr>
              <a:t>22-23</a:t>
            </a:r>
            <a:br>
              <a:rPr lang="en-US" altLang="zh-CN" sz="4400" dirty="0">
                <a:solidFill>
                  <a:schemeClr val="bg1"/>
                </a:solidFill>
                <a:ea typeface="SimSun" panose="02010600030101010101" pitchFamily="2" charset="-122"/>
                <a:cs typeface="Microsoft Tai Le" panose="020B0502040204020203" pitchFamily="34" charset="0"/>
              </a:rPr>
            </a:br>
            <a:r>
              <a:rPr lang="zh-CN" altLang="en-US" sz="4400" dirty="0">
                <a:solidFill>
                  <a:schemeClr val="bg1"/>
                </a:solidFill>
                <a:ea typeface="SimSun" panose="02010600030101010101" pitchFamily="2" charset="-122"/>
                <a:cs typeface="Microsoft Tai Le" panose="020B0502040204020203" pitchFamily="34" charset="0"/>
              </a:rPr>
              <a:t>馬太福音 </a:t>
            </a:r>
            <a:r>
              <a:rPr lang="en-US" altLang="zh-CN" sz="4400" dirty="0">
                <a:solidFill>
                  <a:schemeClr val="bg1"/>
                </a:solidFill>
                <a:ea typeface="SimSun" panose="02010600030101010101" pitchFamily="2" charset="-122"/>
                <a:cs typeface="Microsoft Tai Le" panose="020B0502040204020203" pitchFamily="34" charset="0"/>
              </a:rPr>
              <a:t>11</a:t>
            </a:r>
            <a:r>
              <a:rPr lang="zh-CN" altLang="en-US" sz="4400" dirty="0">
                <a:solidFill>
                  <a:schemeClr val="bg1"/>
                </a:solidFill>
                <a:ea typeface="SimSun" panose="02010600030101010101" pitchFamily="2" charset="-122"/>
                <a:cs typeface="Microsoft Tai Le" panose="020B0502040204020203" pitchFamily="34" charset="0"/>
              </a:rPr>
              <a:t>：</a:t>
            </a:r>
            <a:r>
              <a:rPr lang="en-US" altLang="zh-CN" sz="4400" dirty="0">
                <a:solidFill>
                  <a:schemeClr val="bg1"/>
                </a:solidFill>
                <a:ea typeface="SimSun" panose="02010600030101010101" pitchFamily="2" charset="-122"/>
                <a:cs typeface="Microsoft Tai Le" panose="020B0502040204020203" pitchFamily="34" charset="0"/>
              </a:rPr>
              <a:t>28-32</a:t>
            </a:r>
            <a:br>
              <a:rPr lang="en-GB" altLang="zh-TW" sz="4400" dirty="0">
                <a:solidFill>
                  <a:schemeClr val="bg1"/>
                </a:solidFill>
                <a:ea typeface="SimSun" panose="02010600030101010101" pitchFamily="2" charset="-122"/>
                <a:cs typeface="Microsoft Tai Le" panose="020B0502040204020203" pitchFamily="34" charset="0"/>
              </a:rPr>
            </a:br>
            <a:endParaRPr lang="en-AU" sz="4400" dirty="0"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29664F-1730-4E16-9129-9C058466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5342302"/>
            <a:ext cx="8133478" cy="406566"/>
          </a:xfrm>
        </p:spPr>
        <p:txBody>
          <a:bodyPr>
            <a:normAutofit/>
          </a:bodyPr>
          <a:lstStyle/>
          <a:p>
            <a:endParaRPr lang="en-US" sz="18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AB74E2-5A82-47FD-BBB4-BFD47779F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C04EC1-26B9-40BD-84A6-B2C0A913D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C4FFB60-A034-4994-8F55-E38D4F31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681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EB6EB-C049-4BA7-A174-CF75D702E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Aft>
                <a:spcPts val="800"/>
              </a:spcAft>
            </a:pPr>
            <a:r>
              <a:rPr lang="en-US" altLang="zh-CN" sz="44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3.</a:t>
            </a:r>
            <a:r>
              <a:rPr lang="zh-CN" altLang="en-US" sz="44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耶穌的</a:t>
            </a:r>
            <a:r>
              <a:rPr lang="zh-CN" sz="44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溫柔</a:t>
            </a:r>
            <a:endParaRPr lang="en-AU" sz="1800" dirty="0"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31D25-EDBF-4A14-916C-17CF3E804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0" y="1935090"/>
            <a:ext cx="9613861" cy="4922910"/>
          </a:xfrm>
        </p:spPr>
        <p:txBody>
          <a:bodyPr>
            <a:no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zh-CN" altLang="en-US" sz="4400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耶穌可以叫勞苦擔重擔的人得身、心、靈的安息；以及天國，新天新地，永遠的安息。</a:t>
            </a:r>
            <a:endParaRPr lang="en-AU" altLang="zh-CN" sz="4400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神要擦去他們一切的眼淚；不再有死亡，也不再有悲哀、哭號、痛苦，</a:t>
            </a:r>
            <a:br>
              <a:rPr lang="en-AU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因為先前的事都過去了？</a:t>
            </a:r>
            <a:r>
              <a:rPr lang="en-AU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啟</a:t>
            </a:r>
            <a:r>
              <a:rPr lang="en-AU" alt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AU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21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AU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4</a:t>
            </a:r>
          </a:p>
          <a:p>
            <a:pPr marL="0" indent="0">
              <a:spcAft>
                <a:spcPts val="800"/>
              </a:spcAft>
              <a:buNone/>
            </a:pPr>
            <a:endParaRPr lang="en-AU" altLang="zh-CN" sz="4400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en-AU" altLang="zh-CN" sz="4400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en-AU" sz="4400" dirty="0"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lvl="0" indent="0">
              <a:spcAft>
                <a:spcPts val="800"/>
              </a:spcAft>
              <a:buNone/>
            </a:pPr>
            <a:endParaRPr lang="en-AU" altLang="zh-CN" sz="4400" dirty="0"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085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EB6EB-C049-4BA7-A174-CF75D702E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Aft>
                <a:spcPts val="800"/>
              </a:spcAft>
            </a:pPr>
            <a:r>
              <a:rPr lang="en-US" altLang="zh-CN" sz="44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3.</a:t>
            </a:r>
            <a:r>
              <a:rPr lang="zh-CN" altLang="en-US" sz="44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耶穌的</a:t>
            </a:r>
            <a:r>
              <a:rPr lang="zh-CN" sz="44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溫柔</a:t>
            </a:r>
            <a:endParaRPr lang="en-AU" sz="1800" dirty="0"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31D25-EDBF-4A14-916C-17CF3E804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0" y="1935090"/>
            <a:ext cx="9613861" cy="4922910"/>
          </a:xfrm>
        </p:spPr>
        <p:txBody>
          <a:bodyPr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zh-CN" altLang="en-US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耶穌說：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我心裏柔和謙卑，</a:t>
            </a:r>
            <a:endParaRPr lang="en-AU" altLang="zh-CN" sz="4400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21615" indent="0">
              <a:spcAft>
                <a:spcPts val="800"/>
              </a:spcAft>
              <a:buNone/>
            </a:pPr>
            <a:r>
              <a:rPr lang="en-AU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14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耶穌說：「讓小孩子到我這裏來，不要阻止他們，因為在天國的正是這樣的人。」</a:t>
            </a:r>
            <a:r>
              <a:rPr lang="en-AU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15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耶穌給他們按手，然後離開那地方。</a:t>
            </a:r>
            <a:r>
              <a:rPr lang="en-AU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馬太</a:t>
            </a:r>
            <a:r>
              <a:rPr lang="en-AU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19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AU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US" alt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en-AU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-15</a:t>
            </a:r>
          </a:p>
          <a:p>
            <a:pPr marL="0" indent="0">
              <a:spcAft>
                <a:spcPts val="800"/>
              </a:spcAft>
              <a:buNone/>
            </a:pPr>
            <a:endParaRPr lang="en-AU" altLang="zh-CN" sz="4400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en-AU" altLang="zh-CN" sz="4400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en-AU" sz="4400" dirty="0"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lvl="0" indent="0">
              <a:spcAft>
                <a:spcPts val="800"/>
              </a:spcAft>
              <a:buNone/>
            </a:pPr>
            <a:endParaRPr lang="en-AU" altLang="zh-CN" sz="4400" dirty="0"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269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EB6EB-C049-4BA7-A174-CF75D702E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Aft>
                <a:spcPts val="800"/>
              </a:spcAft>
            </a:pPr>
            <a:r>
              <a:rPr lang="en-US" altLang="zh-CN" sz="44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3.</a:t>
            </a:r>
            <a:r>
              <a:rPr lang="zh-CN" altLang="en-US" sz="44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耶穌的</a:t>
            </a:r>
            <a:r>
              <a:rPr lang="zh-CN" sz="44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溫柔</a:t>
            </a:r>
            <a:endParaRPr lang="en-AU" sz="1800" dirty="0"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31D25-EDBF-4A14-916C-17CF3E804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0" y="1935090"/>
            <a:ext cx="9613861" cy="4922910"/>
          </a:xfrm>
        </p:spPr>
        <p:txBody>
          <a:bodyPr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zh-CN" altLang="en-US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耶穌說：</a:t>
            </a:r>
            <a:endParaRPr lang="en-AU" altLang="zh-CN" sz="4400" dirty="0"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21615" indent="0">
              <a:spcAft>
                <a:spcPts val="800"/>
              </a:spcAft>
              <a:buNone/>
            </a:pP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“你們當負我的軛，向我學習；這樣，你們的心靈就必得安息。因為我的軛是容易的，我的擔子是輕省的。”</a:t>
            </a:r>
            <a:r>
              <a:rPr lang="en-AU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馬太</a:t>
            </a:r>
            <a:r>
              <a:rPr lang="en-AU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11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AU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29</a:t>
            </a:r>
          </a:p>
          <a:p>
            <a:pPr marL="0" indent="0">
              <a:spcAft>
                <a:spcPts val="800"/>
              </a:spcAft>
              <a:buNone/>
            </a:pPr>
            <a:endParaRPr lang="en-AU" altLang="zh-CN" sz="4400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en-AU" altLang="zh-CN" sz="4400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en-AU" sz="4400" dirty="0"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lvl="0" indent="0">
              <a:spcAft>
                <a:spcPts val="800"/>
              </a:spcAft>
              <a:buNone/>
            </a:pPr>
            <a:endParaRPr lang="en-AU" altLang="zh-CN" sz="4400" dirty="0"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534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EB6EB-C049-4BA7-A174-CF75D702E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Aft>
                <a:spcPts val="800"/>
              </a:spcAft>
            </a:pPr>
            <a:r>
              <a:rPr lang="en-US" altLang="zh-CN" sz="44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2. </a:t>
            </a:r>
            <a:r>
              <a:rPr lang="zh-CN" sz="44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聖經裡的溫柔人</a:t>
            </a:r>
            <a:r>
              <a:rPr lang="zh-CN" sz="18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物</a:t>
            </a:r>
            <a:endParaRPr lang="en-AU" sz="1800" dirty="0"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31D25-EDBF-4A14-916C-17CF3E804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0" y="1935090"/>
            <a:ext cx="9613861" cy="4922910"/>
          </a:xfrm>
        </p:spPr>
        <p:txBody>
          <a:bodyPr>
            <a:no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耶穌說負我的軛，不是律法的軛。軛</a:t>
            </a:r>
            <a:r>
              <a:rPr lang="zh-CN" altLang="en-US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是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套在牛馬的脖子上，跟著主人走，耶穌叫</a:t>
            </a:r>
            <a:r>
              <a:rPr lang="zh-CN" altLang="en-US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人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負他的軛跟著他走，向他學習。也就是叫人跟隨他，做他的門徒。</a:t>
            </a:r>
            <a:endParaRPr lang="en-AU" sz="4400" dirty="0"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en-AU" altLang="zh-CN" sz="4400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en-AU" altLang="zh-CN" sz="4400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en-AU" sz="4400" dirty="0"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lvl="0" indent="0">
              <a:spcAft>
                <a:spcPts val="800"/>
              </a:spcAft>
              <a:buNone/>
            </a:pPr>
            <a:endParaRPr lang="en-AU" altLang="zh-CN" sz="4400" dirty="0"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406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EB6EB-C049-4BA7-A174-CF75D702E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lnSpc>
                <a:spcPct val="107000"/>
              </a:lnSpc>
            </a:pPr>
            <a:r>
              <a:rPr lang="zh-CN" altLang="en-US" sz="44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结语</a:t>
            </a:r>
            <a:endParaRPr lang="en-AU" sz="4400" dirty="0"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31D25-EDBF-4A14-916C-17CF3E804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ct val="107000"/>
              </a:lnSpc>
              <a:buNone/>
            </a:pPr>
            <a:r>
              <a:rPr lang="zh-CN" altLang="en-US" sz="4400" dirty="0"/>
              <a:t>溫柔是聖靈果子裡九個品德之一，於仁愛、和平、忍耐、節制、等密切相關。</a:t>
            </a:r>
            <a:endParaRPr lang="en-AU" altLang="zh-CN" sz="4400" dirty="0"/>
          </a:p>
          <a:p>
            <a:pPr marL="0" lvl="0" indent="0">
              <a:lnSpc>
                <a:spcPct val="107000"/>
              </a:lnSpc>
              <a:buNone/>
            </a:pPr>
            <a:r>
              <a:rPr lang="zh-CN" altLang="en-US" sz="4400" dirty="0"/>
              <a:t>在譴責人的時候當存溫柔的心。</a:t>
            </a:r>
            <a:endParaRPr lang="en-AU" sz="4400" dirty="0"/>
          </a:p>
        </p:txBody>
      </p:sp>
    </p:spTree>
    <p:extLst>
      <p:ext uri="{BB962C8B-B14F-4D97-AF65-F5344CB8AC3E}">
        <p14:creationId xmlns:p14="http://schemas.microsoft.com/office/powerpoint/2010/main" val="2110644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EB6EB-C049-4BA7-A174-CF75D702E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lnSpc>
                <a:spcPct val="107000"/>
              </a:lnSpc>
            </a:pPr>
            <a:r>
              <a:rPr lang="zh-CN" altLang="en-US" sz="44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结语</a:t>
            </a:r>
            <a:endParaRPr lang="en-AU" sz="4400" dirty="0"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31D25-EDBF-4A14-916C-17CF3E804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ct val="107000"/>
              </a:lnSpc>
              <a:buNone/>
            </a:pPr>
            <a:r>
              <a:rPr lang="zh-CN" sz="44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耶穌溫柔謙卑</a:t>
            </a:r>
            <a:r>
              <a:rPr lang="zh-CN" altLang="en-US" sz="44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待人，是他們得安息。</a:t>
            </a:r>
            <a:endParaRPr lang="en-AU" altLang="zh-CN" sz="4400" dirty="0"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zh-CN" altLang="en-US" sz="4400" dirty="0">
                <a:ea typeface="SimSun" panose="02010600030101010101" pitchFamily="2" charset="-122"/>
                <a:cs typeface="Times New Roman" panose="02020603050405020304" pitchFamily="18" charset="0"/>
              </a:rPr>
              <a:t>耶穌要我們負他的軛，跟隨他做他門徒</a:t>
            </a:r>
            <a:endParaRPr lang="en-AU" sz="4400" dirty="0"/>
          </a:p>
        </p:txBody>
      </p:sp>
    </p:spTree>
    <p:extLst>
      <p:ext uri="{BB962C8B-B14F-4D97-AF65-F5344CB8AC3E}">
        <p14:creationId xmlns:p14="http://schemas.microsoft.com/office/powerpoint/2010/main" val="3122954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EB6EB-C049-4BA7-A174-CF75D702E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/>
              <a:t>引言</a:t>
            </a:r>
            <a:endParaRPr lang="en-AU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31D25-EDBF-4A14-916C-17CF3E804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022363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07000"/>
              </a:lnSpc>
              <a:buNone/>
            </a:pPr>
            <a:r>
              <a:rPr lang="zh-CN" altLang="en-US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什麼是溫柔？</a:t>
            </a:r>
            <a:endParaRPr lang="en-AU" altLang="zh-CN" sz="4400" dirty="0"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說話</a:t>
            </a:r>
            <a:r>
              <a:rPr lang="zh-CN" altLang="en-US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細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聲？動作輕慢？</a:t>
            </a:r>
            <a:endParaRPr lang="en-AU" altLang="zh-CN" sz="4400" dirty="0"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很會體貼人，考慮到別人，關注細節。</a:t>
            </a:r>
            <a:endParaRPr lang="en-AU" altLang="zh-CN" sz="4400" dirty="0"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zh-CN" sz="4400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尊重人，不輕易發怒，</a:t>
            </a:r>
            <a:endParaRPr lang="en-AU" altLang="zh-CN" sz="4400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zh-CN" sz="4400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有同理心，能安慰別人，</a:t>
            </a:r>
            <a:endParaRPr lang="en-AU" sz="4400" dirty="0"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endParaRPr lang="en-AU" sz="1800" dirty="0"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endParaRPr lang="en-AU" sz="4400" dirty="0"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296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EB6EB-C049-4BA7-A174-CF75D702E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zh-CN" altLang="en-US" sz="44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溫柔與聖靈果子</a:t>
            </a:r>
            <a:endParaRPr lang="en-AU" sz="4400" dirty="0"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31D25-EDBF-4A14-916C-17CF3E804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1910" indent="0">
              <a:spcAft>
                <a:spcPts val="800"/>
              </a:spcAft>
              <a:buNone/>
            </a:pP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聖靈的果子：</a:t>
            </a:r>
            <a:r>
              <a:rPr lang="en-US" alt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22 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仁愛、喜樂、和平、忍耐、恩慈、良善、信實、</a:t>
            </a:r>
            <a:r>
              <a:rPr lang="en-AU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23 </a:t>
            </a:r>
            <a:r>
              <a:rPr lang="zh-CN" sz="4800" b="1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溫柔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Segoe UI" panose="020B0502040204020203" pitchFamily="34" charset="0"/>
              </a:rPr>
              <a:t>、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節制。加拉太</a:t>
            </a:r>
            <a:r>
              <a:rPr lang="en-AU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5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AU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22-23</a:t>
            </a:r>
          </a:p>
        </p:txBody>
      </p:sp>
    </p:spTree>
    <p:extLst>
      <p:ext uri="{BB962C8B-B14F-4D97-AF65-F5344CB8AC3E}">
        <p14:creationId xmlns:p14="http://schemas.microsoft.com/office/powerpoint/2010/main" val="440413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EB6EB-C049-4BA7-A174-CF75D702E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zh-CN" altLang="en-US" sz="44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溫柔與聖靈果子</a:t>
            </a:r>
            <a:endParaRPr lang="en-AU" sz="4400" dirty="0"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31D25-EDBF-4A14-916C-17CF3E804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1910" indent="0">
              <a:spcAft>
                <a:spcPts val="800"/>
              </a:spcAft>
              <a:buNone/>
            </a:pP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聖靈的果子</a:t>
            </a:r>
            <a:r>
              <a:rPr lang="zh-CN" altLang="en-US" sz="4400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是一個，其中有 </a:t>
            </a:r>
            <a:r>
              <a:rPr lang="en-US" altLang="zh-CN" sz="4400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9 </a:t>
            </a:r>
            <a:r>
              <a:rPr lang="zh-CN" altLang="en-US" sz="4400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種品德，溫柔是其中一種，它們</a:t>
            </a:r>
            <a:r>
              <a:rPr lang="zh-CN" sz="4400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彼此之間都密密相關。</a:t>
            </a:r>
            <a:endParaRPr lang="en-AU" sz="4400" dirty="0"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401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EB6EB-C049-4BA7-A174-CF75D702E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zh-CN" altLang="en-US" sz="44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溫柔與聖靈果子</a:t>
            </a:r>
            <a:endParaRPr lang="en-AU" sz="4400" dirty="0"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31D25-EDBF-4A14-916C-17CF3E804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0" y="1935091"/>
            <a:ext cx="9613861" cy="3599316"/>
          </a:xfrm>
        </p:spPr>
        <p:txBody>
          <a:bodyPr>
            <a:noAutofit/>
          </a:bodyPr>
          <a:lstStyle/>
          <a:p>
            <a:pPr marL="41910" indent="0">
              <a:spcAft>
                <a:spcPts val="800"/>
              </a:spcAft>
              <a:buNone/>
            </a:pPr>
            <a:r>
              <a:rPr lang="zh-CN" altLang="en-US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基督徒應有的品德</a:t>
            </a:r>
            <a:endParaRPr lang="en-AU" sz="4400" dirty="0"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41910" indent="0">
              <a:spcAft>
                <a:spcPts val="800"/>
              </a:spcAft>
              <a:buNone/>
            </a:pPr>
            <a:r>
              <a:rPr lang="en-AU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12 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所以，你們既是　神的選民，聖潔、蒙愛的人，</a:t>
            </a:r>
            <a:r>
              <a:rPr lang="zh-CN" sz="4400" b="1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要穿上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憐憫、恩慈、謙虛、</a:t>
            </a:r>
            <a:r>
              <a:rPr lang="zh-CN" sz="4800" b="1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溫柔</a:t>
            </a:r>
            <a:r>
              <a:rPr lang="en-AU" altLang="zh-CN" sz="4800" b="1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和忍耐。</a:t>
            </a:r>
            <a:r>
              <a:rPr lang="en-AU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… 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還要</a:t>
            </a:r>
            <a:r>
              <a:rPr lang="zh-CN" sz="4400" b="1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穿上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愛心，因為愛是貫通全德的</a:t>
            </a:r>
            <a:r>
              <a:rPr lang="en-AU" alt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歌羅西</a:t>
            </a:r>
            <a:r>
              <a:rPr lang="en-AU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AU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12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AU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14 </a:t>
            </a:r>
            <a:r>
              <a:rPr lang="zh-CN" sz="44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。</a:t>
            </a:r>
            <a:endParaRPr lang="en-AU" sz="4400" dirty="0"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944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EB6EB-C049-4BA7-A174-CF75D702E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753228"/>
            <a:ext cx="9989382" cy="1080938"/>
          </a:xfrm>
        </p:spPr>
        <p:txBody>
          <a:bodyPr>
            <a:normAutofit/>
          </a:bodyPr>
          <a:lstStyle/>
          <a:p>
            <a:pPr lvl="0">
              <a:lnSpc>
                <a:spcPct val="107000"/>
              </a:lnSpc>
            </a:pPr>
            <a:r>
              <a:rPr lang="en-US" altLang="zh-CN" sz="44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 2. </a:t>
            </a:r>
            <a:r>
              <a:rPr lang="zh-CN" altLang="en-US" sz="44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溫柔與譴責人</a:t>
            </a:r>
            <a:endParaRPr lang="en-AU" sz="4400" dirty="0"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31D25-EDBF-4A14-916C-17CF3E804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0" y="1935091"/>
            <a:ext cx="9613861" cy="3599316"/>
          </a:xfrm>
        </p:spPr>
        <p:txBody>
          <a:bodyPr>
            <a:noAutofit/>
          </a:bodyPr>
          <a:lstStyle/>
          <a:p>
            <a:pPr marL="41910" indent="0">
              <a:spcAft>
                <a:spcPts val="800"/>
              </a:spcAft>
              <a:buNone/>
            </a:pP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耶穌譴責法利賽人</a:t>
            </a:r>
            <a:r>
              <a:rPr lang="zh-CN" altLang="en-US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能說不能行。</a:t>
            </a:r>
            <a:r>
              <a:rPr lang="en-AU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4 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他們把難挑的重擔捆起來，擱在人的肩上，但自己一個指頭也不肯動。”</a:t>
            </a:r>
            <a:endParaRPr lang="en-AU" altLang="zh-CN" sz="4400" dirty="0"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41910" indent="0">
              <a:spcAft>
                <a:spcPts val="800"/>
              </a:spcAft>
              <a:buNone/>
            </a:pPr>
            <a:r>
              <a:rPr lang="en-AU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馬太</a:t>
            </a:r>
            <a:r>
              <a:rPr lang="en-AU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23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AU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3-4</a:t>
            </a:r>
          </a:p>
        </p:txBody>
      </p:sp>
    </p:spTree>
    <p:extLst>
      <p:ext uri="{BB962C8B-B14F-4D97-AF65-F5344CB8AC3E}">
        <p14:creationId xmlns:p14="http://schemas.microsoft.com/office/powerpoint/2010/main" val="4005522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EB6EB-C049-4BA7-A174-CF75D702E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lnSpc>
                <a:spcPct val="107000"/>
              </a:lnSpc>
            </a:pPr>
            <a:r>
              <a:rPr lang="en-US" altLang="zh-CN" sz="44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2. </a:t>
            </a:r>
            <a:r>
              <a:rPr lang="zh-CN" altLang="en-US" sz="44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溫柔與譴責人</a:t>
            </a:r>
            <a:endParaRPr lang="en-AU" sz="4400" dirty="0"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31D25-EDBF-4A14-916C-17CF3E804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0" y="1935091"/>
            <a:ext cx="9613861" cy="3599316"/>
          </a:xfrm>
        </p:spPr>
        <p:txBody>
          <a:bodyPr>
            <a:noAutofit/>
          </a:bodyPr>
          <a:lstStyle/>
          <a:p>
            <a:pPr marL="41910" indent="0">
              <a:spcAft>
                <a:spcPts val="800"/>
              </a:spcAft>
              <a:buNone/>
            </a:pP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哥林多教會</a:t>
            </a:r>
            <a:r>
              <a:rPr lang="zh-CN" altLang="en-US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有人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自高自大，挑戰</a:t>
            </a:r>
            <a:r>
              <a:rPr lang="zh-CN" altLang="en-US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保羅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使徒的身份，保羅對他們說：</a:t>
            </a:r>
            <a:endParaRPr lang="en-AU" sz="4400" dirty="0"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41910" indent="0">
              <a:spcAft>
                <a:spcPts val="800"/>
              </a:spcAft>
              <a:buNone/>
            </a:pPr>
            <a:r>
              <a:rPr lang="zh-CN" altLang="en-US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你們願意怎麼樣呢？要我帶着棍子到你們那裏去呢，還是帶着</a:t>
            </a:r>
            <a:r>
              <a:rPr lang="en-AU" alt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sz="4800" b="1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慈愛溫柔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的心呢？</a:t>
            </a:r>
            <a:r>
              <a:rPr lang="zh-CN" altLang="en-US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-AU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林前</a:t>
            </a:r>
            <a:r>
              <a:rPr lang="en-AU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AU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263365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EB6EB-C049-4BA7-A174-CF75D702E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lnSpc>
                <a:spcPct val="107000"/>
              </a:lnSpc>
            </a:pPr>
            <a:r>
              <a:rPr lang="en-US" altLang="zh-CN" sz="44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2. </a:t>
            </a:r>
            <a:r>
              <a:rPr lang="zh-CN" altLang="en-US" sz="44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溫柔與譴責人</a:t>
            </a:r>
            <a:endParaRPr lang="en-AU" sz="4400" dirty="0"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31D25-EDBF-4A14-916C-17CF3E804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0" y="1935091"/>
            <a:ext cx="9613861" cy="3599316"/>
          </a:xfrm>
        </p:spPr>
        <p:txBody>
          <a:bodyPr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弟兄們，若有人偶然被過犯所勝，你們屬靈的人就當用</a:t>
            </a:r>
            <a:r>
              <a:rPr lang="en-AU" alt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sz="4800" b="1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溫柔</a:t>
            </a:r>
            <a:r>
              <a:rPr lang="en-AU" altLang="zh-CN" sz="4400" b="1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的心把他挽回過來；又當自己小心，恐怕也被引誘。</a:t>
            </a:r>
            <a:r>
              <a:rPr lang="en-AU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加拉太</a:t>
            </a:r>
            <a:r>
              <a:rPr lang="en-AU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AU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42146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EB6EB-C049-4BA7-A174-CF75D702E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Aft>
                <a:spcPts val="800"/>
              </a:spcAft>
            </a:pPr>
            <a:r>
              <a:rPr lang="en-US" altLang="zh-CN" sz="44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3. </a:t>
            </a:r>
            <a:r>
              <a:rPr lang="zh-CN" altLang="en-US" sz="44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耶穌的</a:t>
            </a:r>
            <a:r>
              <a:rPr lang="zh-CN" sz="44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溫柔</a:t>
            </a:r>
            <a:endParaRPr lang="en-AU" sz="1800" dirty="0"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31D25-EDBF-4A14-916C-17CF3E804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0" y="1935090"/>
            <a:ext cx="9613861" cy="4922910"/>
          </a:xfrm>
        </p:spPr>
        <p:txBody>
          <a:bodyPr>
            <a:no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AU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28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凡勞苦擔重擔的人都到我這裏來，我要使你們得安息。</a:t>
            </a:r>
            <a:r>
              <a:rPr lang="en-AU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29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我心裏柔和謙卑，你們當負我的軛，向我學習；這樣，你們的心靈就必得安息。</a:t>
            </a:r>
            <a:r>
              <a:rPr lang="en-AU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30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因為我的軛是容易的，我的擔子是輕省的。</a:t>
            </a:r>
            <a:r>
              <a:rPr lang="en-AU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馬太</a:t>
            </a:r>
            <a:r>
              <a:rPr lang="en-AU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11</a:t>
            </a:r>
            <a:r>
              <a:rPr lang="zh-CN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AU" sz="4400" dirty="0">
                <a:solidFill>
                  <a:schemeClr val="bg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28-30</a:t>
            </a:r>
          </a:p>
          <a:p>
            <a:pPr marL="0" lvl="0" indent="0">
              <a:spcAft>
                <a:spcPts val="800"/>
              </a:spcAft>
              <a:buNone/>
            </a:pPr>
            <a:endParaRPr lang="en-AU" altLang="zh-CN" sz="4400" dirty="0">
              <a:solidFill>
                <a:schemeClr val="bg1"/>
              </a:solidFill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57105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E14B9E1-7F97-4662-8FB1-AC5A81D5A1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E0B8658-DE86-42E1-9D01-970FE6B6ABA5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913FBCD-4DF7-4ECF-9257-7B99D54993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Berlin design</Template>
  <TotalTime>563</TotalTime>
  <Words>952</Words>
  <Application>Microsoft Office PowerPoint</Application>
  <PresentationFormat>Widescreen</PresentationFormat>
  <Paragraphs>49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SimSun</vt:lpstr>
      <vt:lpstr>Arial</vt:lpstr>
      <vt:lpstr>Calibri</vt:lpstr>
      <vt:lpstr>Trebuchet MS</vt:lpstr>
      <vt:lpstr>Berlin</vt:lpstr>
      <vt:lpstr>溫柔  加拉太書 5：22-23 馬太福音 11：28-32 </vt:lpstr>
      <vt:lpstr>引言</vt:lpstr>
      <vt:lpstr>溫柔與聖靈果子</vt:lpstr>
      <vt:lpstr>溫柔與聖靈果子</vt:lpstr>
      <vt:lpstr>溫柔與聖靈果子</vt:lpstr>
      <vt:lpstr>  2. 溫柔與譴責人</vt:lpstr>
      <vt:lpstr> 2. 溫柔與譴責人</vt:lpstr>
      <vt:lpstr>2. 溫柔與譴責人</vt:lpstr>
      <vt:lpstr>3. 耶穌的溫柔</vt:lpstr>
      <vt:lpstr>3.耶穌的溫柔</vt:lpstr>
      <vt:lpstr>3.耶穌的溫柔</vt:lpstr>
      <vt:lpstr>3.耶穌的溫柔</vt:lpstr>
      <vt:lpstr>2. 聖經裡的溫柔人物</vt:lpstr>
      <vt:lpstr>结语</vt:lpstr>
      <vt:lpstr>结语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父親節 以弗所6：1-4</dc:title>
  <dc:creator>Chris Chua</dc:creator>
  <cp:lastModifiedBy>Chris Chua</cp:lastModifiedBy>
  <cp:revision>29</cp:revision>
  <dcterms:created xsi:type="dcterms:W3CDTF">2021-09-04T07:34:59Z</dcterms:created>
  <dcterms:modified xsi:type="dcterms:W3CDTF">2021-11-13T12:23:45Z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