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oEisrqMqITKXD9S8rCGZw==" hashData="OreBGVbpTReGR7ulcEyVVuVfAbq3g+OpTfE+wjnsbdm3wfo4lWqEAu4IEhpxKNQJmZFqGnBQzz4SKqAXX7BLl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31369-B54D-4B0B-969B-2515253082C5}" type="datetimeFigureOut">
              <a:rPr lang="en-AU" smtClean="0"/>
              <a:t>5/05/2022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29DB-3720-4416-A98B-06E686B8EF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63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C185-DBE6-4509-B6C2-142AE92A5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6E013-0A59-4101-92B4-6F64F3478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7C970-2154-4837-B7E2-FAC30A5D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D0C6-FF95-4AD3-B481-A93D5330A62B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E5634-0393-4BED-BC98-48C865B0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4495F-48A7-4B04-8C4E-10A9692C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61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EDE0-79E1-4DF2-A264-0B84445D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52AC8-1687-45C6-AC45-780930A3A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539F1-871D-406A-A924-9EE67E40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EEF-1772-4574-B813-2DFFB46A39CD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19BF6-0BB2-47DF-B692-5D66434E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46073-F5B0-4EBA-8768-74A4831B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9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EAB57E-9C14-4CF5-8CB5-EE95FC0CB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693AF-AD22-4E02-9B83-C741411C5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70E2B-FF85-44BE-864E-9AA2ECDF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EC9A-99D1-49DA-9AF2-3AEFD59E11A3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CCF3D-E05A-415A-A52B-C6F3943E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D187-5CF6-4F7F-A451-C4DBDF84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73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2FB2C-0ED4-481E-AAD3-CBBD383C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D2FB1-2F17-4938-9106-FD4F305AD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1E3E2-33D8-4349-BDE1-6E90175C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57E3-80A0-4AC9-AA59-0C09ECB48D5D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7CC7D-55FF-4E3D-AE73-4386FC7D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F723-9099-43A2-AF01-6F039C82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23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EC12-D8D9-4F82-8DC2-AF71C7AF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F8EE1-CF12-4FF3-9890-0242ADCF2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CFA45-770A-4DA8-B3B7-55F299B1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5AA4-8FDA-4AA2-A1C8-A15117FBF36E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D010D-1695-4A73-A9AF-3E4E0E9B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08B2C-752C-41D4-BB1B-3C2A5BAD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42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4C45-EADC-456E-90B9-C79C09E5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C31-656C-4294-A323-066FBA85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4FC8D-383E-4301-A746-67F31C3D4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9CFF9-528D-4023-98ED-7810D613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72CE-E0C6-4078-A512-DC24C3613908}" type="datetime1">
              <a:rPr lang="en-AU" smtClean="0"/>
              <a:t>5/05/2022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F684C-299A-44B5-B753-89535089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18EBD-D357-4EF4-B881-4CA42D80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35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6150-C038-4536-956F-C358BC0D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3A854-4F0E-409A-86DD-2DFC2D8D3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460BA-EA3E-42E9-8B1D-0E047DA32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B73BC-E346-4042-B8B4-2FD423B41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9B394-B4B3-41A4-84A3-CCED1508D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E0E16-BD4C-4CAA-A060-E4E6CA87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6D03-4C3F-429B-B252-ABE89BC8F38E}" type="datetime1">
              <a:rPr lang="en-AU" smtClean="0"/>
              <a:t>5/05/2022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431F0-16E2-4B8F-9674-92781CA0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FC0B9-3E88-4D2C-9EC6-C98F4DE9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97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6C42-512B-465A-94F0-70E1E363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AD2B6-6CBB-42E8-8A68-3E91EB61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0D63-FDFE-40D2-952E-87320744B969}" type="datetime1">
              <a:rPr lang="en-AU" smtClean="0"/>
              <a:t>5/05/2022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3F145-F29E-4D69-A378-58200E0B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74851-0B31-47AF-A58A-1A98A071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BFBEE-6C1E-435B-8826-60F27A27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6B36-BDEF-4ACE-9251-B436B73EAF9F}" type="datetime1">
              <a:rPr lang="en-AU" smtClean="0"/>
              <a:t>5/05/2022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72A39-77CB-4787-B131-6936CEF9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AD661-C955-47A8-A2B0-B6EE172B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13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2AC5-0DD3-4F99-87A3-F21799BC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0A86-9739-4D5D-B984-6261FA2E7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F09B1-1892-4095-BAC8-DFB3C4166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B6287-4DE8-4847-B642-53AAE937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9353-0B3D-4030-BA3C-C231EBB89E6F}" type="datetime1">
              <a:rPr lang="en-AU" smtClean="0"/>
              <a:t>5/05/2022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CB668-CD8E-483E-A91C-3C7A8AE0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F8C28-4AE2-4084-9977-2BEB9BDB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9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D007-7BB0-493C-A9FD-2ACC23B0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AE935-D7E8-4FA3-B196-A52E8BC08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9A72E-88FD-4B5D-BD62-DC03A6EAB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33908-EEC5-4A48-80A6-56FDF73A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DF6F-29AF-484D-AF8F-D4B7F470A426}" type="datetime1">
              <a:rPr lang="en-AU" smtClean="0"/>
              <a:t>5/05/2022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6481F-2B64-4544-9705-DA87DE4E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8DC52-813F-42D5-9E51-5866C7E5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38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5E3B8-8669-47F6-B9D8-647C5910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AE386-7526-4B7D-824B-15AB2FE96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457F2-F66A-491C-AB8F-8404BE0FB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C644-A832-44B6-ADC8-30F40465EEA2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90676-A545-4EFE-B96A-6AFB25A63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5F665-5584-490E-9441-5CBA96B21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C6483-CE44-4210-8560-AF7EB0B9CD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25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fexperiments.blogspot.com/2010/11/thats-lif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ancechristie.com/2013/09/06/seven-substantial-reasons-read-hudson-taylors-biograph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llpaperflare.com/the-queen-elizabeth-ii-british-pound-aero-macro-england-money-wallpaper-oocg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ibework.blogspot.com/2012/12/belonging-our-great-need-of-lif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aspingforobjectivity.com/2016/11/drought-explorations.html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ruptingthesilence.com/2012/12/16/repentance-means-becoming-human/repentance-before-god/trackbac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inerantchurch.com/the-sigh-of-jonah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5054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C3AB-76B7-4B69-AB30-73D743D91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>
                <a:solidFill>
                  <a:srgbClr val="7030A0"/>
                </a:solidFill>
                <a:latin typeface="TW-MOE-Li" panose="01010104010101010101" pitchFamily="2" charset="-120"/>
                <a:ea typeface="TW-MOE-Li" panose="01010104010101010101" pitchFamily="2" charset="-120"/>
              </a:rPr>
              <a:t>恩慈憐憫的神</a:t>
            </a:r>
            <a:br>
              <a:rPr lang="en-AU" altLang="zh-TW" dirty="0">
                <a:solidFill>
                  <a:srgbClr val="7030A0"/>
                </a:solidFill>
                <a:latin typeface="TW-MOE-Li" panose="01010104010101010101" pitchFamily="2" charset="-120"/>
                <a:ea typeface="TW-MOE-Li" panose="01010104010101010101" pitchFamily="2" charset="-120"/>
              </a:rPr>
            </a:br>
            <a:r>
              <a:rPr lang="zh-TW" altLang="en-US" sz="4000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約拿書四</a:t>
            </a:r>
            <a:r>
              <a:rPr lang="en-AU" altLang="zh-TW" sz="4000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1-11</a:t>
            </a:r>
            <a:r>
              <a:rPr lang="zh-TW" altLang="en-US" sz="4000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endParaRPr lang="en-AU" sz="4000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99A75-4E4A-4081-A1CB-8923C968C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ea typeface="FangSong" panose="02010609060101010101" pitchFamily="49" charset="-122"/>
              </a:rPr>
              <a:t>2022</a:t>
            </a:r>
            <a:r>
              <a:rPr lang="zh-TW" altLang="en-US" dirty="0">
                <a:ea typeface="FangSong" panose="02010609060101010101" pitchFamily="49" charset="-122"/>
              </a:rPr>
              <a:t>年雪梨華人基督教會</a:t>
            </a:r>
            <a:endParaRPr lang="en-AU" altLang="zh-TW" dirty="0">
              <a:ea typeface="FangSong" panose="02010609060101010101" pitchFamily="49" charset="-122"/>
            </a:endParaRPr>
          </a:p>
          <a:p>
            <a:r>
              <a:rPr lang="zh-TW" altLang="en-US" dirty="0">
                <a:ea typeface="FangSong" panose="02010609060101010101" pitchFamily="49" charset="-122"/>
              </a:rPr>
              <a:t>粵語退修日</a:t>
            </a:r>
            <a:endParaRPr lang="en-AU" altLang="zh-TW" dirty="0">
              <a:ea typeface="FangSong" panose="02010609060101010101" pitchFamily="49" charset="-122"/>
            </a:endParaRPr>
          </a:p>
          <a:p>
            <a:r>
              <a:rPr lang="en-AU" dirty="0">
                <a:ea typeface="FangSong" panose="02010609060101010101" pitchFamily="49" charset="-122"/>
              </a:rPr>
              <a:t>2022</a:t>
            </a:r>
            <a:r>
              <a:rPr lang="zh-TW" altLang="en-US" dirty="0">
                <a:ea typeface="FangSong" panose="02010609060101010101" pitchFamily="49" charset="-122"/>
              </a:rPr>
              <a:t>年</a:t>
            </a:r>
            <a:r>
              <a:rPr lang="en-AU" altLang="zh-TW" dirty="0">
                <a:ea typeface="FangSong" panose="02010609060101010101" pitchFamily="49" charset="-122"/>
              </a:rPr>
              <a:t>4</a:t>
            </a:r>
            <a:r>
              <a:rPr lang="zh-TW" altLang="en-US" dirty="0">
                <a:ea typeface="FangSong" panose="02010609060101010101" pitchFamily="49" charset="-122"/>
              </a:rPr>
              <a:t>月</a:t>
            </a:r>
            <a:r>
              <a:rPr lang="en-AU" altLang="zh-TW" dirty="0">
                <a:ea typeface="FangSong" panose="02010609060101010101" pitchFamily="49" charset="-122"/>
              </a:rPr>
              <a:t>25</a:t>
            </a:r>
            <a:r>
              <a:rPr lang="zh-TW" altLang="en-US" dirty="0">
                <a:ea typeface="FangSong" panose="02010609060101010101" pitchFamily="49" charset="-122"/>
              </a:rPr>
              <a:t>日午堂</a:t>
            </a:r>
            <a:endParaRPr lang="en-AU" dirty="0"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421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071"/>
            <a:ext cx="10515600" cy="552889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ea typeface="DFKai-SB" panose="03000509000000000000" pitchFamily="65" charset="-120"/>
              </a:rPr>
              <a:t>耶和華對祂所創造的有深厚感情</a:t>
            </a:r>
            <a:endParaRPr lang="en-AU" altLang="zh-TW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b="1" kern="0" baseline="300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11</a:t>
            </a:r>
            <a:r>
              <a:rPr lang="en-US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何況這尼尼微大城，其中不能分辨左手右手的有十二萬多人，並有許多牲畜，</a:t>
            </a:r>
            <a:r>
              <a:rPr lang="en-AU" b="1" kern="0" dirty="0" err="1">
                <a:solidFill>
                  <a:srgbClr val="C00000"/>
                </a:solidFill>
                <a:effectLst/>
                <a:ea typeface="FangSong" panose="02010609060101010101" pitchFamily="49" charset="-122"/>
              </a:rPr>
              <a:t>我豈能不愛惜呢</a:t>
            </a:r>
            <a:r>
              <a:rPr lang="en-AU" b="1" kern="0" dirty="0">
                <a:solidFill>
                  <a:srgbClr val="C00000"/>
                </a:solidFill>
                <a:effectLst/>
                <a:ea typeface="FangSong" panose="02010609060101010101" pitchFamily="49" charset="-122"/>
              </a:rPr>
              <a:t>？</a:t>
            </a:r>
            <a:r>
              <a:rPr lang="en-AU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」</a:t>
            </a:r>
            <a:endParaRPr lang="en-AU" b="1" kern="100" dirty="0">
              <a:solidFill>
                <a:schemeClr val="accent5"/>
              </a:solidFill>
              <a:effectLst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F5A39-12CC-4394-BEDB-6F2495CA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10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12A6A-C8E3-4DE0-8EAF-9882FCC7D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356284">
            <a:off x="4918228" y="3556162"/>
            <a:ext cx="3533313" cy="2341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BBAEE-9B0A-463C-88B9-CC2A4C82DB3C}"/>
              </a:ext>
            </a:extLst>
          </p:cNvPr>
          <p:cNvSpPr txBox="1"/>
          <p:nvPr/>
        </p:nvSpPr>
        <p:spPr>
          <a:xfrm>
            <a:off x="5219330" y="5843517"/>
            <a:ext cx="3533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://lifexperiments.blogspot.com/2010/11/thats-life.html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nc-sa/3.0/"/>
              </a:rPr>
              <a:t>CC BY-SA-NC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76641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071"/>
            <a:ext cx="10515600" cy="5528892"/>
          </a:xfrm>
        </p:spPr>
        <p:txBody>
          <a:bodyPr>
            <a:normAutofit/>
          </a:bodyPr>
          <a:lstStyle/>
          <a:p>
            <a:r>
              <a:rPr lang="zh-TW" sz="3200" kern="100" dirty="0"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「我若千鎊英金，中國可以全數支取。我若有千條性命，絕不留下一條不給中國。」</a:t>
            </a:r>
            <a:r>
              <a:rPr lang="en-AU" altLang="zh-TW" sz="3200" kern="100" dirty="0"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戴德生</a:t>
            </a:r>
            <a:r>
              <a:rPr lang="en-AU" altLang="zh-TW" sz="3200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F5A39-12CC-4394-BEDB-6F2495CA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11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AFD088-8827-4A8B-B8FA-9AB4F2400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33279" y="2410243"/>
            <a:ext cx="2248934" cy="3178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D3749D-E38E-4B3F-800E-0A68B75ADF33}"/>
              </a:ext>
            </a:extLst>
          </p:cNvPr>
          <p:cNvSpPr txBox="1"/>
          <p:nvPr/>
        </p:nvSpPr>
        <p:spPr>
          <a:xfrm>
            <a:off x="3033279" y="5912348"/>
            <a:ext cx="224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://vancechristie.com/2013/09/06/seven-substantial-reasons-read-hudson-taylors-biography/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nd/3.0/"/>
              </a:rPr>
              <a:t>CC BY-NC-ND</a:t>
            </a:r>
            <a:endParaRPr lang="en-AU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264A4-AF0C-478B-8194-C903B164E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291607">
            <a:off x="6477763" y="3523923"/>
            <a:ext cx="4844374" cy="15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2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071"/>
            <a:ext cx="10515600" cy="55288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altLang="zh-TW" sz="3200" kern="1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sz="3200" kern="100" dirty="0"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「我若千鎊英金，中國可以全數支取。我若有千條性命，絕不留下一條不給中國。</a:t>
            </a:r>
            <a:r>
              <a:rPr lang="zh-TW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不，不是中國，是基督這樣的救主。我們為祂所做的，還嫌太多嗎？</a:t>
            </a:r>
            <a:r>
              <a:rPr lang="zh-TW" kern="100" dirty="0"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AU" altLang="zh-TW" kern="100" dirty="0"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kern="100" dirty="0"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戴德生</a:t>
            </a:r>
            <a:r>
              <a:rPr lang="en-AU" altLang="zh-TW" kern="100" dirty="0"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AU" altLang="zh-TW" kern="1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我們愛，因為神先愛我們</a:t>
            </a:r>
            <a:endParaRPr lang="en-AU" altLang="zh-TW" kern="1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kern="1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彼此相愛，眾人就認出我們是耶穌的門徒</a:t>
            </a:r>
            <a:endParaRPr lang="en-AU" altLang="zh-TW" kern="1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altLang="zh-TW" kern="1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要齊心努力為福音，必須先有</a:t>
            </a:r>
            <a:r>
              <a:rPr lang="zh-TW" altLang="en-US" kern="100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</a:t>
            </a:r>
            <a:endParaRPr lang="en-AU" altLang="zh-TW" kern="100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altLang="zh-TW" sz="3200" dirty="0">
              <a:solidFill>
                <a:srgbClr val="C00000"/>
              </a:solidFill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F5A39-12CC-4394-BEDB-6F2495CA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12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AAA1FD-467A-4947-937F-139F9BBE1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54806">
            <a:off x="8181919" y="2830479"/>
            <a:ext cx="3683266" cy="34186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A6BD31-9359-49DF-9B71-8F83691D1ABD}"/>
              </a:ext>
            </a:extLst>
          </p:cNvPr>
          <p:cNvSpPr txBox="1"/>
          <p:nvPr/>
        </p:nvSpPr>
        <p:spPr>
          <a:xfrm>
            <a:off x="8025414" y="6343200"/>
            <a:ext cx="3247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://tribework.blogspot.com/2012/12/belonging-our-great-need-of-life.html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nc-nd/3.0/"/>
              </a:rPr>
              <a:t>CC BY-NC-ND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99544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BCFE-C9BB-498D-8F29-01350723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7"/>
            <a:ext cx="10515600" cy="1277884"/>
          </a:xfrm>
        </p:spPr>
        <p:txBody>
          <a:bodyPr/>
          <a:lstStyle/>
          <a:p>
            <a:r>
              <a:rPr lang="en-AU" dirty="0">
                <a:solidFill>
                  <a:srgbClr val="002060"/>
                </a:solidFill>
                <a:latin typeface="+mn-lt"/>
                <a:ea typeface="DFKai-SB" panose="03000509000000000000" pitchFamily="65" charset="-120"/>
              </a:rPr>
              <a:t>3.</a:t>
            </a:r>
            <a:r>
              <a:rPr lang="zh-TW" altLang="en-US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神在行動中表現祂的恩慈憐憫</a:t>
            </a:r>
            <a:endParaRPr lang="en-AU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10515600" cy="480092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ea typeface="DFKai-SB" panose="03000509000000000000" pitchFamily="65" charset="-120"/>
              </a:rPr>
              <a:t>神的恩慈憐憫不單是概念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endParaRPr lang="en-AU" altLang="zh-TW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日頭曝曬與熱風是痛苦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endParaRPr lang="en-AU" altLang="zh-TW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尼尼城上下面臨審判也是痛苦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endParaRPr lang="en-AU" altLang="zh-TW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蓖麻是拯救，神赦免尼尼微上下也是拯救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endParaRPr lang="en-AU" altLang="zh-TW" sz="3200" dirty="0">
              <a:ea typeface="DFKai-SB" panose="03000509000000000000" pitchFamily="65" charset="-120"/>
            </a:endParaRPr>
          </a:p>
          <a:p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F5A39-12CC-4394-BEDB-6F2495CA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13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082E22-9004-45AD-AE71-C128CD266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107442">
            <a:off x="7421732" y="1578500"/>
            <a:ext cx="3698474" cy="2465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A25F12-077E-4744-9881-4DD0CD008245}"/>
              </a:ext>
            </a:extLst>
          </p:cNvPr>
          <p:cNvSpPr txBox="1"/>
          <p:nvPr/>
        </p:nvSpPr>
        <p:spPr>
          <a:xfrm rot="21107442">
            <a:off x="7657795" y="3891562"/>
            <a:ext cx="36984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://graspingforobjectivity.com/2016/11/drought-explorations.html/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nd/3.0/"/>
              </a:rPr>
              <a:t>CC BY-NC-ND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392236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4703"/>
            <a:ext cx="10515600" cy="5502259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ea typeface="DFKai-SB" panose="03000509000000000000" pitchFamily="65" charset="-120"/>
              </a:rPr>
              <a:t>電影「獵鹿者」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富士貴的牧會經驗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透過服事，讓人體會和經驗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AU" altLang="zh-TW" sz="3200" dirty="0">
                <a:ea typeface="DFKai-SB" panose="03000509000000000000" pitchFamily="65" charset="-120"/>
              </a:rPr>
              <a:t>   </a:t>
            </a:r>
            <a:r>
              <a:rPr lang="zh-TW" altLang="en-US" sz="3200" dirty="0">
                <a:ea typeface="DFKai-SB" panose="03000509000000000000" pitchFamily="65" charset="-120"/>
              </a:rPr>
              <a:t>神的慈愛</a:t>
            </a:r>
            <a:r>
              <a:rPr lang="en-AU" altLang="zh-TW" sz="3200" dirty="0">
                <a:ea typeface="DFKai-SB" panose="03000509000000000000" pitchFamily="65" charset="-120"/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F5A39-12CC-4394-BEDB-6F2495CA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14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20B2E-705F-4B8F-AA32-6AFB5ECA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1812">
            <a:off x="8977595" y="603173"/>
            <a:ext cx="2851944" cy="1604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C75B3-71AF-4986-B246-641169BAF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2182">
            <a:off x="6635356" y="3017174"/>
            <a:ext cx="4474699" cy="32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BCFE-C9BB-498D-8F29-01350723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7"/>
            <a:ext cx="10515600" cy="1277884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+mn-lt"/>
                <a:ea typeface="DFKai-SB" panose="03000509000000000000" pitchFamily="65" charset="-120"/>
              </a:rPr>
              <a:t>結論</a:t>
            </a:r>
            <a:endParaRPr lang="en-AU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10515600" cy="480092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ea typeface="DFKai-SB" panose="03000509000000000000" pitchFamily="65" charset="-120"/>
              </a:rPr>
              <a:t>〈</a:t>
            </a:r>
            <a:r>
              <a:rPr lang="zh-TW" altLang="en-US" sz="3200" dirty="0">
                <a:ea typeface="DFKai-SB" panose="03000509000000000000" pitchFamily="65" charset="-120"/>
              </a:rPr>
              <a:t>我很醜，但我很溫柔</a:t>
            </a:r>
            <a:r>
              <a:rPr lang="en-US" altLang="zh-TW" sz="3200" dirty="0">
                <a:ea typeface="DFKai-SB" panose="03000509000000000000" pitchFamily="65" charset="-120"/>
              </a:rPr>
              <a:t>〉</a:t>
            </a:r>
          </a:p>
          <a:p>
            <a:endParaRPr lang="en-US" altLang="zh-TW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我們是怎樣去看別人，從外貌？身分？負面黑暗面？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endParaRPr lang="en-AU" altLang="zh-TW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神滿有恩慈憐憫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endParaRPr lang="en-AU" altLang="zh-TW" sz="3200" dirty="0">
              <a:ea typeface="DFKai-SB" panose="03000509000000000000" pitchFamily="65" charset="-120"/>
            </a:endParaRPr>
          </a:p>
          <a:p>
            <a:r>
              <a:rPr lang="zh-TW" kern="100" dirty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「不是中國，是基督這樣的救主，我們為祂所的，還嫌太多嗎</a:t>
            </a:r>
            <a:r>
              <a:rPr lang="en-US" kern="100" dirty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kern="100" dirty="0">
                <a:solidFill>
                  <a:srgbClr val="C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TW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F5A39-12CC-4394-BEDB-6F2495CA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84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BCFE-C9BB-498D-8F29-01350723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聚會回顧</a:t>
            </a:r>
            <a:endParaRPr lang="en-AU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99"/>
            <a:ext cx="10515600" cy="4538663"/>
          </a:xfrm>
        </p:spPr>
        <p:txBody>
          <a:bodyPr/>
          <a:lstStyle/>
          <a:p>
            <a:r>
              <a:rPr lang="zh-TW" altLang="en-US" sz="3200" dirty="0">
                <a:solidFill>
                  <a:srgbClr val="002060"/>
                </a:solidFill>
                <a:ea typeface="DFKai-SB" panose="03000509000000000000" pitchFamily="65" charset="-120"/>
              </a:rPr>
              <a:t>路演天國</a:t>
            </a:r>
            <a:r>
              <a:rPr lang="en-AU" altLang="zh-TW" sz="3200" dirty="0">
                <a:solidFill>
                  <a:srgbClr val="002060"/>
                </a:solidFill>
                <a:ea typeface="DFKai-SB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ea typeface="DFKai-SB" panose="03000509000000000000" pitchFamily="65" charset="-120"/>
              </a:rPr>
              <a:t>徒一</a:t>
            </a:r>
            <a:r>
              <a:rPr lang="en-AU" altLang="zh-TW" sz="3200" dirty="0">
                <a:solidFill>
                  <a:srgbClr val="002060"/>
                </a:solidFill>
                <a:ea typeface="DFKai-SB" panose="03000509000000000000" pitchFamily="65" charset="-120"/>
              </a:rPr>
              <a:t>3-11</a:t>
            </a:r>
            <a:r>
              <a:rPr lang="zh-TW" altLang="en-US" sz="3200" dirty="0">
                <a:solidFill>
                  <a:srgbClr val="002060"/>
                </a:solidFill>
                <a:ea typeface="DFKai-SB" panose="03000509000000000000" pitchFamily="65" charset="-120"/>
              </a:rPr>
              <a:t>節</a:t>
            </a:r>
            <a:r>
              <a:rPr lang="en-AU" altLang="zh-TW" sz="3200" dirty="0">
                <a:solidFill>
                  <a:srgbClr val="002060"/>
                </a:solidFill>
                <a:ea typeface="DFKai-SB" panose="03000509000000000000" pitchFamily="65" charset="-120"/>
              </a:rPr>
              <a:t>)</a:t>
            </a:r>
          </a:p>
          <a:p>
            <a:endParaRPr lang="en-AU" sz="3200" dirty="0">
              <a:solidFill>
                <a:srgbClr val="002060"/>
              </a:solidFill>
              <a:ea typeface="DFKai-SB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ea typeface="DFKai-SB" panose="03000509000000000000" pitchFamily="65" charset="-120"/>
              </a:rPr>
              <a:t>看見了嗎？</a:t>
            </a:r>
            <a:r>
              <a:rPr lang="en-AU" altLang="zh-TW" sz="3200" dirty="0">
                <a:solidFill>
                  <a:srgbClr val="002060"/>
                </a:solidFill>
                <a:ea typeface="DFKai-SB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ea typeface="DFKai-SB" panose="03000509000000000000" pitchFamily="65" charset="-120"/>
              </a:rPr>
              <a:t>約九章</a:t>
            </a:r>
            <a:r>
              <a:rPr lang="en-AU" altLang="zh-TW" sz="3200" dirty="0">
                <a:solidFill>
                  <a:srgbClr val="002060"/>
                </a:solidFill>
                <a:ea typeface="DFKai-SB" panose="03000509000000000000" pitchFamily="65" charset="-120"/>
              </a:rPr>
              <a:t>)</a:t>
            </a:r>
          </a:p>
          <a:p>
            <a:endParaRPr lang="en-AU" sz="3200" dirty="0">
              <a:solidFill>
                <a:srgbClr val="002060"/>
              </a:solidFill>
              <a:ea typeface="DFKai-SB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ea typeface="DFKai-SB" panose="03000509000000000000" pitchFamily="65" charset="-120"/>
              </a:rPr>
              <a:t>齊心努力</a:t>
            </a:r>
            <a:r>
              <a:rPr lang="en-AU" altLang="zh-TW" sz="3200" dirty="0">
                <a:solidFill>
                  <a:srgbClr val="002060"/>
                </a:solidFill>
                <a:ea typeface="DFKai-SB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ea typeface="DFKai-SB" panose="03000509000000000000" pitchFamily="65" charset="-120"/>
              </a:rPr>
              <a:t>腓一</a:t>
            </a:r>
            <a:r>
              <a:rPr lang="en-AU" altLang="zh-TW" sz="3200" dirty="0">
                <a:solidFill>
                  <a:srgbClr val="002060"/>
                </a:solidFill>
                <a:ea typeface="DFKai-SB" panose="03000509000000000000" pitchFamily="65" charset="-120"/>
              </a:rPr>
              <a:t>27-30</a:t>
            </a:r>
            <a:r>
              <a:rPr lang="zh-TW" altLang="en-US" sz="3200" dirty="0">
                <a:solidFill>
                  <a:srgbClr val="002060"/>
                </a:solidFill>
                <a:ea typeface="DFKai-SB" panose="03000509000000000000" pitchFamily="65" charset="-120"/>
              </a:rPr>
              <a:t>節</a:t>
            </a:r>
            <a:r>
              <a:rPr lang="en-AU" altLang="zh-TW" sz="3200" dirty="0">
                <a:solidFill>
                  <a:srgbClr val="002060"/>
                </a:solidFill>
                <a:ea typeface="DFKai-SB" panose="03000509000000000000" pitchFamily="65" charset="-120"/>
              </a:rPr>
              <a:t>)</a:t>
            </a:r>
          </a:p>
          <a:p>
            <a:endParaRPr lang="en-AU" sz="3200" dirty="0">
              <a:solidFill>
                <a:srgbClr val="002060"/>
              </a:solidFill>
              <a:ea typeface="DFKai-SB" panose="03000509000000000000" pitchFamily="65" charset="-120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41300-72EA-4BEE-BA48-4D2B3A6C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74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BCFE-C9BB-498D-8F29-01350723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引言</a:t>
            </a:r>
            <a:endParaRPr lang="en-AU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99"/>
            <a:ext cx="10515600" cy="45386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ea typeface="DFKai-SB" panose="03000509000000000000" pitchFamily="65" charset="-120"/>
              </a:rPr>
              <a:t>「文章是自己的好」心態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endParaRPr lang="en-AU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約拿書四</a:t>
            </a:r>
            <a:r>
              <a:rPr lang="en-AU" altLang="zh-TW" sz="3200" dirty="0">
                <a:ea typeface="DFKai-SB" panose="03000509000000000000" pitchFamily="65" charset="-120"/>
              </a:rPr>
              <a:t>1-11</a:t>
            </a:r>
            <a:r>
              <a:rPr lang="zh-TW" altLang="en-US" sz="3200" dirty="0">
                <a:ea typeface="DFKai-SB" panose="03000509000000000000" pitchFamily="65" charset="-120"/>
              </a:rPr>
              <a:t>節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b="1" kern="0" baseline="300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1</a:t>
            </a:r>
            <a:r>
              <a:rPr lang="en-US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這事約拿大大不悅，且甚發怒</a:t>
            </a:r>
            <a:r>
              <a:rPr lang="en-AU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，</a:t>
            </a:r>
            <a:r>
              <a:rPr lang="en-US" b="1" kern="0" baseline="300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2</a:t>
            </a:r>
            <a:r>
              <a:rPr lang="en-US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就禱告耶和華說</a:t>
            </a:r>
            <a:r>
              <a:rPr lang="en-AU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：「耶和華啊，我在本國的時候豈不是這樣說嗎？我知道你是有恩典、有憐憫的上帝，不輕易發怒，有豐盛的慈愛，並且後悔不降所說的災，所以我急速逃往他施去。</a:t>
            </a:r>
            <a:r>
              <a:rPr lang="en-US" b="1" kern="0" baseline="300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3</a:t>
            </a:r>
            <a:r>
              <a:rPr lang="en-US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耶和華啊，現在求你取我的命吧！因為我死了比活著還好</a:t>
            </a:r>
            <a:r>
              <a:rPr lang="en-AU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。」</a:t>
            </a:r>
            <a:r>
              <a:rPr lang="en-US" b="1" kern="0" baseline="300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4</a:t>
            </a:r>
            <a:r>
              <a:rPr lang="en-US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耶和華說</a:t>
            </a:r>
            <a:r>
              <a:rPr lang="en-AU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：「</a:t>
            </a:r>
            <a:r>
              <a:rPr lang="en-AU" b="1" kern="0" dirty="0" err="1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你這樣發怒合乎理嗎</a:t>
            </a:r>
            <a:r>
              <a:rPr lang="en-AU" b="1" kern="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？」</a:t>
            </a:r>
            <a:endParaRPr lang="en-AU" b="1" kern="100" dirty="0">
              <a:solidFill>
                <a:schemeClr val="accent5"/>
              </a:solidFill>
              <a:effectLst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AU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sz="3200" dirty="0"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239DE-BD3D-4074-B79E-BA6EF56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57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0051"/>
            <a:ext cx="10515600" cy="577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5 </a:t>
            </a:r>
            <a:r>
              <a:rPr lang="zh-TW" altLang="en-US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於是約拿出城，坐在城的東邊，在那裏為自己搭了一座棚，坐在棚的蔭下，要看看那城究竟如何。</a:t>
            </a:r>
            <a:r>
              <a:rPr lang="en-US" altLang="zh-TW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6 </a:t>
            </a:r>
            <a:r>
              <a:rPr lang="zh-TW" altLang="en-US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耶和華上帝安排一棵蓖麻，使其發生高過約拿，影兒遮蓋他的頭，救他脫離苦楚；約拿因這棵蓖麻大大喜樂。</a:t>
            </a:r>
            <a:r>
              <a:rPr lang="en-US" altLang="zh-TW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7 </a:t>
            </a:r>
            <a:r>
              <a:rPr lang="zh-TW" altLang="en-US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次日黎明，上帝卻安排一條蟲子咬這蓖麻，以致枯槁。</a:t>
            </a:r>
            <a:r>
              <a:rPr lang="en-US" altLang="zh-TW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8 </a:t>
            </a:r>
            <a:r>
              <a:rPr lang="zh-TW" altLang="en-US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日頭出來的時候，上帝安排炎熱的東風，日頭曝曬約拿的頭，使他發昏，他就為自己求死，說：「我死了比活著還好！」</a:t>
            </a:r>
            <a:r>
              <a:rPr lang="en-US" altLang="zh-TW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9 </a:t>
            </a:r>
            <a:r>
              <a:rPr lang="zh-TW" altLang="en-US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上帝對約拿說：「你因這棵蓖麻發怒合乎理嗎？」他說：「我發怒以至於死，都合乎理！」</a:t>
            </a:r>
            <a:r>
              <a:rPr lang="en-US" altLang="zh-TW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10 </a:t>
            </a:r>
            <a:r>
              <a:rPr lang="zh-TW" altLang="en-US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耶和華說：「這蓖麻不是你栽種的，也不是你培養的；一夜發生，一夜乾死，你尚且愛惜；</a:t>
            </a:r>
            <a:r>
              <a:rPr lang="en-US" altLang="zh-TW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11 </a:t>
            </a:r>
            <a:r>
              <a:rPr lang="zh-TW" altLang="en-US" sz="3200" b="1" dirty="0">
                <a:solidFill>
                  <a:schemeClr val="accent5"/>
                </a:solidFill>
                <a:ea typeface="FangSong" panose="02010609060101010101" pitchFamily="49" charset="-122"/>
              </a:rPr>
              <a:t>何況這尼尼微大城，其中不能分辨左手右手的有十二萬多人，並有許多牲畜，我豈能不愛惜呢？」</a:t>
            </a:r>
            <a:endParaRPr lang="en-AU" sz="3200" b="1" dirty="0">
              <a:solidFill>
                <a:schemeClr val="accent5"/>
              </a:solidFill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AU" sz="3200" dirty="0"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B01B-3CB5-457D-A9E6-541DEE6D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00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BCFE-C9BB-498D-8F29-01350723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002060"/>
                </a:solidFill>
                <a:latin typeface="+mn-lt"/>
                <a:ea typeface="DFKai-SB" panose="03000509000000000000" pitchFamily="65" charset="-120"/>
              </a:rPr>
              <a:t>1.</a:t>
            </a:r>
            <a:r>
              <a:rPr lang="zh-TW" altLang="en-US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神是公義的神，也是恩慈憐憫的主</a:t>
            </a:r>
            <a:endParaRPr lang="en-AU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99"/>
            <a:ext cx="10515600" cy="45386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ea typeface="DFKai-SB" panose="03000509000000000000" pitchFamily="65" charset="-120"/>
              </a:rPr>
              <a:t>約拿不高興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b="1" kern="0" baseline="30000" dirty="0">
                <a:solidFill>
                  <a:srgbClr val="548DD4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</a:t>
            </a:r>
            <a:r>
              <a:rPr lang="en-US" b="1" kern="0" baseline="30000" dirty="0">
                <a:solidFill>
                  <a:srgbClr val="548DD4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2</a:t>
            </a:r>
            <a:r>
              <a:rPr lang="en-US" b="1" kern="0" dirty="0">
                <a:solidFill>
                  <a:srgbClr val="548DD4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rgbClr val="548DD4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就禱告耶和華說</a:t>
            </a:r>
            <a:r>
              <a:rPr lang="en-AU" b="1" kern="0" dirty="0">
                <a:solidFill>
                  <a:srgbClr val="548DD4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：「耶和華啊，</a:t>
            </a:r>
            <a:r>
              <a:rPr lang="en-AU" b="1" kern="0" dirty="0">
                <a:solidFill>
                  <a:srgbClr val="C000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我在本國的時候豈不是這樣說嗎？</a:t>
            </a:r>
            <a:r>
              <a:rPr lang="en-AU" b="1" kern="0" dirty="0">
                <a:solidFill>
                  <a:srgbClr val="548DD4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我知道你是有恩典、有憐憫的上帝，不輕易發怒，有豐盛的慈愛，並且後悔不降所說的災，所以我急速逃往他施去。</a:t>
            </a:r>
            <a:r>
              <a:rPr lang="en-US" b="1" baseline="30000" dirty="0">
                <a:solidFill>
                  <a:srgbClr val="548DD4"/>
                </a:solidFill>
                <a:effectLst/>
                <a:ea typeface="FangSong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548DD4"/>
                </a:solidFill>
                <a:effectLst/>
                <a:ea typeface="FangSong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AU" b="1" dirty="0" err="1">
                <a:solidFill>
                  <a:srgbClr val="548DD4"/>
                </a:solidFill>
                <a:effectLst/>
                <a:ea typeface="FangSong" panose="02010609060101010101" pitchFamily="49" charset="-122"/>
                <a:cs typeface="Times New Roman" panose="02020603050405020304" pitchFamily="18" charset="0"/>
              </a:rPr>
              <a:t>耶和華啊，現在求你取我的命吧！因為我死了比活著還好</a:t>
            </a:r>
            <a:r>
              <a:rPr lang="en-AU" b="1" dirty="0">
                <a:solidFill>
                  <a:srgbClr val="548DD4"/>
                </a:solidFill>
                <a:effectLst/>
                <a:ea typeface="FangSong" panose="02010609060101010101" pitchFamily="49" charset="-122"/>
                <a:cs typeface="Times New Roman" panose="02020603050405020304" pitchFamily="18" charset="0"/>
              </a:rPr>
              <a:t>。」</a:t>
            </a:r>
            <a:endParaRPr lang="en-AU" altLang="zh-TW" b="1" kern="100" dirty="0">
              <a:solidFill>
                <a:srgbClr val="548DD4"/>
              </a:solidFill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AU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神是合理的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b="1" kern="0" baseline="3000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4</a:t>
            </a:r>
            <a:r>
              <a:rPr lang="en-US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耶和華說</a:t>
            </a:r>
            <a:r>
              <a:rPr lang="en-AU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：「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你這樣發怒</a:t>
            </a:r>
            <a:r>
              <a:rPr lang="en-AU" b="1" kern="0" dirty="0" err="1">
                <a:solidFill>
                  <a:srgbClr val="C00000"/>
                </a:solidFill>
                <a:effectLst/>
                <a:ea typeface="FangSong" panose="02010609060101010101" pitchFamily="49" charset="-122"/>
              </a:rPr>
              <a:t>合乎理嗎</a:t>
            </a:r>
            <a:r>
              <a:rPr lang="en-AU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？」</a:t>
            </a:r>
            <a:endParaRPr lang="en-AU" b="1" kern="100" dirty="0">
              <a:effectLst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AU" b="1" kern="100" dirty="0">
              <a:effectLst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endParaRPr lang="en-AU" sz="3200" dirty="0">
              <a:ea typeface="DFKai-SB" panose="03000509000000000000" pitchFamily="65" charset="-120"/>
            </a:endParaRPr>
          </a:p>
          <a:p>
            <a:endParaRPr lang="en-AU" sz="3200" dirty="0"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F5A39-12CC-4394-BEDB-6F2495CA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7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4703"/>
            <a:ext cx="10515600" cy="5511137"/>
          </a:xfrm>
        </p:spPr>
        <p:txBody>
          <a:bodyPr>
            <a:normAutofit/>
          </a:bodyPr>
          <a:lstStyle/>
          <a:p>
            <a:r>
              <a:rPr lang="zh-TW" altLang="en-US" sz="3200" kern="100" dirty="0">
                <a:latin typeface="DFKai-SB" panose="03000509000000000000" pitchFamily="65" charset="-120"/>
                <a:ea typeface="DFKai-SB" panose="03000509000000000000" pitchFamily="65" charset="-120"/>
              </a:rPr>
              <a:t>神既公義，也有恩慈憐憫</a:t>
            </a:r>
            <a:endParaRPr lang="en-AU" altLang="zh-TW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AU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尼尼微人被顛覆反映了神的公義與憐憫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sz="3200" dirty="0">
              <a:ea typeface="DFKai-SB" panose="03000509000000000000" pitchFamily="65" charset="-120"/>
            </a:endParaRPr>
          </a:p>
          <a:p>
            <a:r>
              <a:rPr lang="zh-TW" altLang="en-US" sz="3200" dirty="0">
                <a:ea typeface="DFKai-SB" panose="03000509000000000000" pitchFamily="65" charset="-120"/>
              </a:rPr>
              <a:t>「打在兒身，痛在娘心」</a:t>
            </a:r>
            <a:endParaRPr lang="en-AU" sz="3200" dirty="0"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40FAE-1A03-49D8-8BE4-887A55C3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6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7F7659-7D7E-4CF6-B0EC-C88AC84AC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004098">
            <a:off x="8526768" y="1425837"/>
            <a:ext cx="2827032" cy="2014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5081A3-9717-4F8B-8F82-A98864E55EF0}"/>
              </a:ext>
            </a:extLst>
          </p:cNvPr>
          <p:cNvSpPr txBox="1"/>
          <p:nvPr/>
        </p:nvSpPr>
        <p:spPr>
          <a:xfrm>
            <a:off x="8416163" y="3386831"/>
            <a:ext cx="31320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s://interruptingthesilence.com/2012/12/16/repentance-means-becoming-human/repentance-before-god/trackback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nc-sa/3.0/"/>
              </a:rPr>
              <a:t>CC BY-SA-NC</a:t>
            </a:r>
            <a:endParaRPr lang="en-AU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C68E3D-D3C6-466E-AD22-FD8835728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6578">
            <a:off x="5246795" y="4150311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BCFE-C9BB-498D-8F29-01350723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7"/>
            <a:ext cx="10515600" cy="1277884"/>
          </a:xfrm>
        </p:spPr>
        <p:txBody>
          <a:bodyPr/>
          <a:lstStyle/>
          <a:p>
            <a:r>
              <a:rPr lang="en-AU" dirty="0">
                <a:solidFill>
                  <a:srgbClr val="002060"/>
                </a:solidFill>
                <a:latin typeface="+mn-lt"/>
                <a:ea typeface="DFKai-SB" panose="03000509000000000000" pitchFamily="65" charset="-120"/>
              </a:rPr>
              <a:t>2.</a:t>
            </a:r>
            <a:r>
              <a:rPr lang="zh-TW" altLang="en-US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神滿有恩慈憐憫，因祂是創造主</a:t>
            </a:r>
            <a:endParaRPr lang="en-AU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10515600" cy="480092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ea typeface="DFKai-SB" panose="03000509000000000000" pitchFamily="65" charset="-120"/>
              </a:rPr>
              <a:t>一場活動教學課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b="1" kern="0" baseline="3000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6</a:t>
            </a:r>
            <a:r>
              <a:rPr lang="en-US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耶和華上帝</a:t>
            </a:r>
            <a:r>
              <a:rPr lang="en-AU" b="1" kern="0" dirty="0" err="1">
                <a:solidFill>
                  <a:srgbClr val="C00000"/>
                </a:solidFill>
                <a:effectLst/>
                <a:ea typeface="FangSong" panose="02010609060101010101" pitchFamily="49" charset="-122"/>
              </a:rPr>
              <a:t>安排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一棵蓖麻，使其發生高過約拿，影兒遮蓋他的頭，救他脫離苦楚；約拿因這棵蓖麻大大喜樂</a:t>
            </a:r>
            <a:r>
              <a:rPr lang="en-AU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。</a:t>
            </a:r>
            <a:r>
              <a:rPr lang="en-US" b="1" kern="0" baseline="3000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7</a:t>
            </a:r>
            <a:r>
              <a:rPr lang="en-US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次日黎明，上帝卻</a:t>
            </a:r>
            <a:r>
              <a:rPr lang="en-AU" b="1" kern="0" dirty="0" err="1">
                <a:solidFill>
                  <a:srgbClr val="C00000"/>
                </a:solidFill>
                <a:effectLst/>
                <a:ea typeface="FangSong" panose="02010609060101010101" pitchFamily="49" charset="-122"/>
              </a:rPr>
              <a:t>安排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一條蟲子咬這蓖麻，以致枯槁</a:t>
            </a:r>
            <a:r>
              <a:rPr lang="en-AU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。</a:t>
            </a:r>
            <a:r>
              <a:rPr lang="en-US" b="1" kern="0" baseline="3000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8</a:t>
            </a:r>
            <a:r>
              <a:rPr lang="en-US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日頭出來的時候，上帝</a:t>
            </a:r>
            <a:r>
              <a:rPr lang="en-AU" b="1" kern="0" dirty="0" err="1">
                <a:solidFill>
                  <a:srgbClr val="C00000"/>
                </a:solidFill>
                <a:effectLst/>
                <a:ea typeface="FangSong" panose="02010609060101010101" pitchFamily="49" charset="-122"/>
              </a:rPr>
              <a:t>安排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炎熱的東風，日頭曝曬約拿的頭，使他發昏，他就為自己求死，說</a:t>
            </a:r>
            <a:r>
              <a:rPr lang="en-AU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：「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我死了比活著還好</a:t>
            </a:r>
            <a:r>
              <a:rPr lang="en-AU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！」</a:t>
            </a:r>
            <a:endParaRPr lang="en-AU" b="1" kern="100" dirty="0">
              <a:effectLst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F5A39-12CC-4394-BEDB-6F2495CA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7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6D5C0-A345-4159-9E37-A0F64EB21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57449">
            <a:off x="6661203" y="4449348"/>
            <a:ext cx="3427529" cy="2265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B69805-8683-42A9-8408-7164AEBFFCE2}"/>
              </a:ext>
            </a:extLst>
          </p:cNvPr>
          <p:cNvSpPr txBox="1"/>
          <p:nvPr/>
        </p:nvSpPr>
        <p:spPr>
          <a:xfrm>
            <a:off x="7462720" y="6357429"/>
            <a:ext cx="3501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s://itinerantchurch.com/the-sigh-of-jonah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nc-sa/3.0/"/>
              </a:rPr>
              <a:t>CC BY-SA-NC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69022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379"/>
            <a:ext cx="10515600" cy="533358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ea typeface="DFKai-SB" panose="03000509000000000000" pitchFamily="65" charset="-120"/>
              </a:rPr>
              <a:t>神是創造主，具有絕對主權</a:t>
            </a: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b="1" kern="0" baseline="3000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10</a:t>
            </a:r>
            <a:r>
              <a:rPr lang="en-US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耶和華說</a:t>
            </a:r>
            <a:r>
              <a:rPr lang="en-AU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：「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這蓖麻不是你栽種的，也不是你培養的；一夜發生，一夜乾死，你尚且愛惜</a:t>
            </a:r>
            <a:r>
              <a:rPr lang="en-AU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；</a:t>
            </a:r>
            <a:r>
              <a:rPr lang="en-US" b="1" kern="0" baseline="3000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11</a:t>
            </a:r>
            <a:r>
              <a:rPr lang="en-US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 </a:t>
            </a:r>
            <a:r>
              <a:rPr lang="en-AU" b="1" kern="0" dirty="0" err="1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何況這尼尼微大城，其中不能分辨左手右手的有十二萬多人，並有許多牲畜，我豈能不愛惜呢</a:t>
            </a:r>
            <a:r>
              <a:rPr lang="en-AU" b="1" kern="0" dirty="0">
                <a:solidFill>
                  <a:srgbClr val="548DD4"/>
                </a:solidFill>
                <a:effectLst/>
                <a:ea typeface="FangSong" panose="02010609060101010101" pitchFamily="49" charset="-122"/>
              </a:rPr>
              <a:t>？」</a:t>
            </a:r>
          </a:p>
          <a:p>
            <a:pPr marL="0" indent="0">
              <a:buNone/>
            </a:pPr>
            <a:endParaRPr lang="en-AU" kern="0" dirty="0">
              <a:solidFill>
                <a:srgbClr val="548DD4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AU" kern="100" dirty="0">
              <a:effectLst/>
              <a:latin typeface="Times New Roman" panose="02020603050405020304" pitchFamily="18" charset="0"/>
              <a:ea typeface="全真楷書"/>
            </a:endParaRPr>
          </a:p>
          <a:p>
            <a:endParaRPr lang="en-AU" altLang="zh-TW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F5A39-12CC-4394-BEDB-6F2495CA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8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E2D1F-DEB9-4676-ADEE-E11913FA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855802">
            <a:off x="4296206" y="3573261"/>
            <a:ext cx="4036381" cy="302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9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A16-167B-4E0D-93BA-2D9DA4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071"/>
            <a:ext cx="10515600" cy="55288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11</a:t>
            </a:r>
            <a:r>
              <a:rPr lang="zh-TW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他們問他說：「我們當向你怎樣行，使海浪平靜呢？」這話是因海浪越發翻騰。</a:t>
            </a:r>
            <a:r>
              <a:rPr lang="en-US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 12</a:t>
            </a:r>
            <a:r>
              <a:rPr lang="zh-TW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他對他們說：「你們將我擡起來，拋在海中，海就平靜了；我知道你們遭這大風是因我的緣故。」</a:t>
            </a:r>
            <a:r>
              <a:rPr lang="en-US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 13</a:t>
            </a:r>
            <a:r>
              <a:rPr lang="zh-TW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然而那些人竭力盪槳，要把船攏岸，卻是不能，因為海浪越發向他們翻騰。</a:t>
            </a:r>
            <a:r>
              <a:rPr lang="en-US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 14</a:t>
            </a:r>
            <a:r>
              <a:rPr lang="zh-TW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他們便求告耶和華說：「耶和華啊，我們懇求你，不要因這人的性命使我們死亡，不要使流無辜血的罪歸與我們；</a:t>
            </a:r>
            <a:r>
              <a:rPr lang="zh-TW" b="1" kern="100" dirty="0">
                <a:solidFill>
                  <a:srgbClr val="C00000"/>
                </a:solidFill>
                <a:effectLst/>
                <a:ea typeface="FangSong" panose="02010609060101010101" pitchFamily="49" charset="-122"/>
              </a:rPr>
              <a:t>因為你－耶和華是隨自己的意旨行事。</a:t>
            </a:r>
            <a:r>
              <a:rPr lang="zh-TW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」</a:t>
            </a:r>
            <a:r>
              <a:rPr lang="en-US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 15</a:t>
            </a:r>
            <a:r>
              <a:rPr lang="zh-TW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他們遂將</a:t>
            </a:r>
            <a:r>
              <a:rPr lang="zh-TW" b="1" u="sng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約拿</a:t>
            </a:r>
            <a:r>
              <a:rPr lang="zh-TW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擡起，拋在海中，海的狂浪就平息了。</a:t>
            </a:r>
            <a:r>
              <a:rPr lang="en-US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 16</a:t>
            </a:r>
            <a:r>
              <a:rPr lang="zh-TW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那些人便大大敬畏耶和華，向耶和華獻祭，並且許願。</a:t>
            </a:r>
            <a:r>
              <a:rPr lang="zh-TW" altLang="en-US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（一章</a:t>
            </a:r>
            <a:r>
              <a:rPr lang="en-AU" altLang="zh-TW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11-16</a:t>
            </a:r>
            <a:r>
              <a:rPr lang="zh-TW" altLang="en-US" b="1" kern="100" dirty="0">
                <a:solidFill>
                  <a:schemeClr val="accent5"/>
                </a:solidFill>
                <a:effectLst/>
                <a:ea typeface="FangSong" panose="02010609060101010101" pitchFamily="49" charset="-122"/>
              </a:rPr>
              <a:t>節）</a:t>
            </a:r>
            <a:endParaRPr lang="en-AU" b="1" kern="100" dirty="0">
              <a:solidFill>
                <a:schemeClr val="accent5"/>
              </a:solidFill>
              <a:effectLst/>
              <a:ea typeface="FangSong" panose="02010609060101010101" pitchFamily="49" charset="-122"/>
            </a:endParaRPr>
          </a:p>
          <a:p>
            <a:endParaRPr lang="en-AU" altLang="zh-TW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ea typeface="DFKai-SB" panose="03000509000000000000" pitchFamily="65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F5A39-12CC-4394-BEDB-6F2495CA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6483-CE44-4210-8560-AF7EB0B9CD0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10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1275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DFKai-SB</vt:lpstr>
      <vt:lpstr>FangSong</vt:lpstr>
      <vt:lpstr>TW-MOE-Li</vt:lpstr>
      <vt:lpstr>Arial</vt:lpstr>
      <vt:lpstr>Calibri</vt:lpstr>
      <vt:lpstr>Calibri Light</vt:lpstr>
      <vt:lpstr>Times New Roman</vt:lpstr>
      <vt:lpstr>Office Theme</vt:lpstr>
      <vt:lpstr>恩慈憐憫的神 約拿書四1-11節</vt:lpstr>
      <vt:lpstr>聚會回顧</vt:lpstr>
      <vt:lpstr>引言</vt:lpstr>
      <vt:lpstr>PowerPoint Presentation</vt:lpstr>
      <vt:lpstr>1. 神是公義的神，也是恩慈憐憫的主</vt:lpstr>
      <vt:lpstr>PowerPoint Presentation</vt:lpstr>
      <vt:lpstr>2. 神滿有恩慈憐憫，因祂是創造主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神在行動中表現祂的恩慈憐憫</vt:lpstr>
      <vt:lpstr>PowerPoint Presentation</vt:lpstr>
      <vt:lpstr>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恩慈憐憫的神 約拿書四1-11節</dc:title>
  <dc:creator>Tony Wong</dc:creator>
  <cp:lastModifiedBy>Maggie Chu</cp:lastModifiedBy>
  <cp:revision>5</cp:revision>
  <dcterms:created xsi:type="dcterms:W3CDTF">2022-04-21T02:58:11Z</dcterms:created>
  <dcterms:modified xsi:type="dcterms:W3CDTF">2022-05-05T04:30:19Z</dcterms:modified>
</cp:coreProperties>
</file>