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JdP4PKLYzAvh69PWEyVmQ==" hashData="gjgXD+RZI5lSev63qC+c/KgTOqqsTVM6PNk+F8L8HhjAp8tqSVrki6IkdoltGO53xkALijIVpE2+ISA2aGEH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1FE58-2379-4196-B42D-86071A0A2AD7}" type="datetimeFigureOut">
              <a:rPr lang="en-AU" smtClean="0"/>
              <a:t>5/05/2022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2417E-B43B-4811-850B-A28FEB5DF0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7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4C95-D04F-4480-97D7-0ECA232CB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16F64-7306-4ECC-AEF4-A6A6718DE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968E-56AB-422D-80B7-72EF7188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C787-6DF9-4EB3-BB3D-6FCC5F6F318A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8CD01-A0B1-4871-8C01-174AE39E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3B808-8848-4D76-A815-07F95A2D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08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E4A7-BE5E-446D-B942-D5771BDF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08210-3527-4C71-B9E1-1AEFF0D19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0746B-AD43-4E43-9548-B93177B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00AE-1619-49AD-8705-3DBD2517A890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88D35-E58B-46EB-80BE-2D29E9E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07BE4-D790-4560-8AF4-24D9D483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5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6B683-7D15-4F94-B9CE-F89E36415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3D41C-170B-4903-AE71-4178CA93F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44E9D-5FEB-4982-97C0-D4D2E1FB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80A-AE2C-42F7-9CAC-C38FCF91FF8A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D0036-896F-4472-8403-05D90DBD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C834-FB13-4B6D-B456-C0202E9D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94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BB56-077F-4DDB-B066-20373ACA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E372-722D-4F12-8607-496C175A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83D1-FA0A-4D36-83D5-12DC4B98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02FF-F9CA-4290-9B4B-4E01062E90EA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9AC8B-E0CE-4A9A-AE45-2DE08BD7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04C34-3D0F-49CA-B62B-F98BC6D1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1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4CE8-B61B-4B9E-A6F0-0BB6BB15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E11BA-89CE-4395-AA22-A78D969C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E2310-DF8E-4077-BF7E-00600B60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26D6-FA9B-496B-A206-EAE289B57696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BCA-B2D8-4790-861D-3D0A60D8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DEB9-2609-4A25-811F-08BF1788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10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B9BD-8487-471F-BB63-7BA00183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6C186-8C40-432B-83BA-61E1EDD26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1D874-16BA-4AC4-8073-B45DFF3B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9EECA-256F-4C66-BAF8-B63A4A9D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8561-0E41-49C7-8E22-A1A456467DA3}" type="datetime1">
              <a:rPr lang="en-AU" smtClean="0"/>
              <a:t>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FC7CC-FF62-4547-9D56-53767EFC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CF056-BF3B-4A93-9EE2-725FC005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85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8350-1797-46A5-940A-9795F2B0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51B3-5BEB-43F2-9836-155E6CECF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851AE-6C4B-466F-9C98-EDF664E66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40170-C7FE-4D55-BB79-0CFF19A58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3CA20-5918-48F6-BDE7-46ADFC4FD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DFB89-51D0-4B16-998C-B3126E8A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01C-D8B6-4FD8-8320-6A4143DE5B54}" type="datetime1">
              <a:rPr lang="en-AU" smtClean="0"/>
              <a:t>5/05/2022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0159A-A3C3-49F5-A19A-B870A0AB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C63A-83AB-40E5-826A-39BB9D1A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8BD6-A8FD-4052-A8B4-EDA7CCC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179D5-FDDB-4B13-B719-97F7C040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BE3C-5726-43E7-A0B6-01815EF12F52}" type="datetime1">
              <a:rPr lang="en-AU" smtClean="0"/>
              <a:t>5/05/2022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B7430-4A70-4137-BE9B-CBC39657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30E3F-FFD6-41F4-836E-4AD41358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79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9795-6F7F-46D5-95FE-2C497D04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9366-C8DB-4895-91CC-D2BD120C9DDD}" type="datetime1">
              <a:rPr lang="en-AU" smtClean="0"/>
              <a:t>5/05/2022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A8D9B-116C-4F7A-8D6D-C284E2F5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B814D-922E-4CF1-920C-88DC6559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06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DBDE-DB6E-4DB0-B126-EA2A757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AF0E5-8A3D-48B3-8D2B-B431E8C9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F5E67-3960-43A6-AC6A-9F9C65273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93410-8F0E-4952-BFAD-7749A3A4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C55B-8055-42EF-82A1-D2F7FB4BAFAF}" type="datetime1">
              <a:rPr lang="en-AU" smtClean="0"/>
              <a:t>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B52CE-CF3A-4919-B4CD-BC2E07D0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C9D76-A14C-4DFE-88B2-F0F46285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26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F7DF-EE30-458F-879F-1E437297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B7C7A-E10A-4E7F-A904-24037CBB7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61970-9505-42FA-9802-82668065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0E2BC-C91C-4241-B85C-323620ED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BF61-6509-4290-9476-8847EF911722}" type="datetime1">
              <a:rPr lang="en-AU" smtClean="0"/>
              <a:t>5/05/2022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630E3-09D2-45DE-9104-E45591A1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9A66-EC18-4EE2-AA5C-F3499318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3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4F549-6EFE-499C-9F0A-D83D5A47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1853B-DF92-45A9-8C51-B515035B3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0891-269A-4F1D-B2CB-170491103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50DA-5C28-445F-A2C0-60B31CC4E90D}" type="datetime1">
              <a:rPr lang="en-AU" smtClean="0"/>
              <a:t>5/05/2022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834C-D7D7-44DF-83A4-9F1FB8D3E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2E069-FC75-4B19-965B-70A31049A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1086-E7E0-4BF4-AC84-9DC006059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45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veernaseer.com/are-you-helping-employees-fulfill-their-higher-purpos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flickr.com/photos/charliebrewer/57669599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gorillagolfblog.com/tips/what-golf-clubs-and-equipment-are-suitable-for-beginner-golf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trustican.blogspot.com/2010_07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historical-battles/american-civil-war/cannons-lined-up-on-manassas-battlefield-park-2nd-battle-of-bull-run.jpg.ph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orange-clouds-1767661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t507/850095498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voices.org/2018/02/09/fbi-investigation-helps-uncover-latest-bribery-scandal-in-greec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lblogg.blogspot.com/p/21-direccion-y-liderazgo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FB5E-7CD7-4FD2-AAF6-3F557EB4B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>
                <a:solidFill>
                  <a:schemeClr val="bg1"/>
                </a:solidFill>
                <a:latin typeface="TW-MOE-Li" panose="01010104010101010101" pitchFamily="2" charset="-120"/>
                <a:ea typeface="TW-MOE-Li" panose="01010104010101010101" pitchFamily="2" charset="-120"/>
              </a:rPr>
              <a:t>齊心努力</a:t>
            </a:r>
            <a:br>
              <a:rPr lang="en-AU" altLang="zh-TW" dirty="0">
                <a:solidFill>
                  <a:schemeClr val="bg1"/>
                </a:solidFill>
                <a:latin typeface="TW-MOE-Li" panose="01010104010101010101" pitchFamily="2" charset="-120"/>
                <a:ea typeface="TW-MOE-Li" panose="01010104010101010101" pitchFamily="2" charset="-120"/>
              </a:rPr>
            </a:br>
            <a:r>
              <a:rPr lang="zh-TW" altLang="en-US" sz="4000" dirty="0">
                <a:solidFill>
                  <a:schemeClr val="bg1"/>
                </a:solidFill>
                <a:latin typeface="+mn-lt"/>
                <a:ea typeface="DFKai-SB" panose="03000509000000000000" pitchFamily="65" charset="-120"/>
              </a:rPr>
              <a:t>腓一</a:t>
            </a:r>
            <a:r>
              <a:rPr lang="en-AU" altLang="zh-TW" sz="4000" dirty="0">
                <a:solidFill>
                  <a:schemeClr val="bg1"/>
                </a:solidFill>
                <a:latin typeface="+mn-lt"/>
                <a:ea typeface="DFKai-SB" panose="03000509000000000000" pitchFamily="65" charset="-120"/>
              </a:rPr>
              <a:t>27-30</a:t>
            </a:r>
            <a:endParaRPr lang="en-AU" sz="4000" dirty="0">
              <a:solidFill>
                <a:schemeClr val="bg1"/>
              </a:solidFill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FA83D-C950-49FD-8A5D-6298526A9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雪梨華人基督教會</a:t>
            </a:r>
            <a:endParaRPr lang="en-AU" altLang="zh-TW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2022</a:t>
            </a:r>
            <a:r>
              <a:rPr lang="zh-TW" altLang="en-US" dirty="0">
                <a:solidFill>
                  <a:schemeClr val="bg1"/>
                </a:solidFill>
              </a:rPr>
              <a:t>年粵語退修日</a:t>
            </a:r>
            <a:endParaRPr lang="en-AU" altLang="zh-TW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2022</a:t>
            </a:r>
            <a:r>
              <a:rPr lang="zh-TW" altLang="en-US" dirty="0">
                <a:solidFill>
                  <a:schemeClr val="bg1"/>
                </a:solidFill>
              </a:rPr>
              <a:t>年</a:t>
            </a:r>
            <a:r>
              <a:rPr lang="en-AU" altLang="zh-TW" dirty="0">
                <a:solidFill>
                  <a:schemeClr val="bg1"/>
                </a:solidFill>
              </a:rPr>
              <a:t>4 </a:t>
            </a:r>
            <a:r>
              <a:rPr lang="zh-TW" altLang="en-US" dirty="0">
                <a:solidFill>
                  <a:schemeClr val="bg1"/>
                </a:solidFill>
              </a:rPr>
              <a:t>月</a:t>
            </a:r>
            <a:r>
              <a:rPr lang="en-AU" altLang="zh-TW" dirty="0">
                <a:solidFill>
                  <a:schemeClr val="bg1"/>
                </a:solidFill>
              </a:rPr>
              <a:t>25</a:t>
            </a:r>
            <a:r>
              <a:rPr lang="zh-TW" altLang="en-US" dirty="0">
                <a:solidFill>
                  <a:schemeClr val="bg1"/>
                </a:solidFill>
              </a:rPr>
              <a:t>日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6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3985"/>
            <a:ext cx="10515600" cy="581796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兩個方案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只要你們行事為人與基督的福音相稱，叫我或來見你們，或不在你們那裏，可以聽見你們的景況，知道你們同有一個心志，站立得穩，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為所信的福音齊心努力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altLang="zh-TW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27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齊心為福音努力</a:t>
            </a:r>
            <a:endParaRPr lang="en-AU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AU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信徒聯結如同一人</a:t>
            </a:r>
            <a:endParaRPr lang="en-AU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AU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共同　＋　努力</a:t>
            </a:r>
            <a:endParaRPr lang="en-AU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10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7785-3DB3-4ABE-BA78-54FA077B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327544">
            <a:off x="6535548" y="3051655"/>
            <a:ext cx="4488931" cy="2992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2A1A-3482-4FFA-A3E6-043F0ABC5C68}"/>
              </a:ext>
            </a:extLst>
          </p:cNvPr>
          <p:cNvSpPr txBox="1"/>
          <p:nvPr/>
        </p:nvSpPr>
        <p:spPr>
          <a:xfrm>
            <a:off x="6269947" y="5951117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www.tanveernaseer.com/are-you-helping-employees-fulfill-their-higher-purpose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sa/3.0/"/>
              </a:rPr>
              <a:t>CC BY-SA-NC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321905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0FCA-B607-4992-B576-1A1BF9BC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13270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+mn-lt"/>
                <a:ea typeface="DFKai-SB" panose="03000509000000000000" pitchFamily="65" charset="-120"/>
              </a:rPr>
              <a:t>結論</a:t>
            </a: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833"/>
            <a:ext cx="10515600" cy="484311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不同地區的英語口音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從口音聯想起不同的生活方式及文化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天國子民的三個特徵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不怕驚嚇</a:t>
            </a:r>
            <a:endParaRPr lang="en-AU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甘願受苦</a:t>
            </a:r>
            <a:endParaRPr lang="en-AU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為福音齊心努力</a:t>
            </a:r>
            <a:endParaRPr lang="en-AU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20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0FCA-B607-4992-B576-1A1BF9BC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引言</a:t>
            </a: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610"/>
            <a:ext cx="10515600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墨爾本板球會</a:t>
            </a:r>
            <a:endParaRPr lang="en-AU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dirty="0">
              <a:solidFill>
                <a:srgbClr val="FFFF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AU" dirty="0">
              <a:solidFill>
                <a:srgbClr val="FFFF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高爾夫球</a:t>
            </a:r>
            <a:endParaRPr lang="en-AU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dirty="0">
              <a:solidFill>
                <a:srgbClr val="FFFF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AU" dirty="0">
              <a:solidFill>
                <a:srgbClr val="FFFF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天國子民的三個氣質</a:t>
            </a: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0F058-2EE8-4527-AD8F-8DDC4DD5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6641">
            <a:off x="10129674" y="388177"/>
            <a:ext cx="1991051" cy="2060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7DA7B-848D-423F-89AC-44326EDAA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715740">
            <a:off x="4084338" y="2766608"/>
            <a:ext cx="1731848" cy="1616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052EAC-4007-4308-AFCE-E751FF4C217C}"/>
              </a:ext>
            </a:extLst>
          </p:cNvPr>
          <p:cNvSpPr txBox="1"/>
          <p:nvPr/>
        </p:nvSpPr>
        <p:spPr>
          <a:xfrm rot="20715740">
            <a:off x="3714814" y="3939809"/>
            <a:ext cx="4762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4" tooltip="http://www.gorillagolfblog.com/tips/what-golf-clubs-and-equipment-are-suitable-for-beginner-golfers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5" tooltip="https://creativecommons.org/licenses/by-sa/3.0/"/>
              </a:rPr>
              <a:t>CC BY-SA</a:t>
            </a:r>
            <a:endParaRPr lang="en-AU" sz="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413BE1-01ED-444C-B3DA-7B6D8B5A9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987889">
            <a:off x="8221252" y="3899286"/>
            <a:ext cx="1393495" cy="1977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D04549-C463-402E-9FB5-3017D0413B8F}"/>
              </a:ext>
            </a:extLst>
          </p:cNvPr>
          <p:cNvSpPr txBox="1"/>
          <p:nvPr/>
        </p:nvSpPr>
        <p:spPr>
          <a:xfrm>
            <a:off x="7104359" y="5753692"/>
            <a:ext cx="40208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7" tooltip="http://flickr.com/photos/charliebrewer/5766959958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8" tooltip="https://creativecommons.org/licenses/by-nc-sa/3.0/"/>
              </a:rPr>
              <a:t>CC BY-SA-NC</a:t>
            </a:r>
            <a:endParaRPr lang="en-AU" sz="9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765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11CA5-155B-4E82-BEAB-70089867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53207">
            <a:off x="7178910" y="4470639"/>
            <a:ext cx="4174890" cy="1711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84BDFF-A5CA-4E92-9A49-F8060E087801}"/>
              </a:ext>
            </a:extLst>
          </p:cNvPr>
          <p:cNvSpPr txBox="1"/>
          <p:nvPr/>
        </p:nvSpPr>
        <p:spPr>
          <a:xfrm rot="553207">
            <a:off x="7806342" y="6337238"/>
            <a:ext cx="3444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itrustican.blogspot.com/2010_07_01_archive.html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nd/3.0/"/>
              </a:rPr>
              <a:t>CC BY-NC-ND</a:t>
            </a:r>
            <a:endParaRPr lang="en-AU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C0FCA-B607-4992-B576-1A1BF9BC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13270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+mn-lt"/>
                <a:ea typeface="DFKai-SB" panose="03000509000000000000" pitchFamily="65" charset="-120"/>
              </a:rPr>
              <a:t>1</a:t>
            </a:r>
            <a:r>
              <a:rPr lang="en-AU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 </a:t>
            </a:r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不怕驚嚇</a:t>
            </a: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610"/>
            <a:ext cx="10515600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行事為人竹福音相稱</a:t>
            </a:r>
            <a:endParaRPr lang="en-AU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AU" altLang="zh-TW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</a:t>
            </a:r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ArialMT"/>
              </a:rPr>
              <a:t>只要你們行事為人與基督的福音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ArialMT"/>
              </a:rPr>
              <a:t>相稱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ArialMT"/>
              </a:rPr>
              <a:t>，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ArialMT"/>
              </a:rPr>
              <a:t>….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ArialMT"/>
              </a:rPr>
              <a:t>」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ArialMT"/>
              </a:rPr>
              <a:t>(27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ArialMT"/>
              </a:rPr>
              <a:t>節上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ArialMT"/>
              </a:rPr>
              <a:t>)</a:t>
            </a:r>
          </a:p>
          <a:p>
            <a:pPr marL="0" indent="0">
              <a:buNone/>
            </a:pPr>
            <a:endParaRPr lang="en-AU" altLang="zh-TW" dirty="0">
              <a:solidFill>
                <a:schemeClr val="bg1"/>
              </a:solidFill>
              <a:latin typeface="ArialMT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凡事不受驚嚇</a:t>
            </a:r>
            <a:endParaRPr lang="en-AU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AU" altLang="zh-TW" dirty="0">
                <a:solidFill>
                  <a:schemeClr val="bg1"/>
                </a:solidFill>
                <a:latin typeface="ArialMT"/>
              </a:rPr>
              <a:t>  </a:t>
            </a:r>
            <a:r>
              <a:rPr lang="zh-TW" altLang="en-US" dirty="0">
                <a:solidFill>
                  <a:schemeClr val="bg1"/>
                </a:solidFill>
                <a:latin typeface="ArialMT"/>
              </a:rPr>
              <a:t>「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ArialMT"/>
              </a:rPr>
              <a:t>凡事不怕敵人的驚嚇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ArialMT"/>
              </a:rPr>
              <a:t>，這是證明他們沉淪，你們得救都是出於神。」（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ArialMT"/>
              </a:rPr>
              <a:t>28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ArialMT"/>
              </a:rPr>
              <a:t>節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ArialMT"/>
              </a:rPr>
              <a:t>)</a:t>
            </a:r>
          </a:p>
          <a:p>
            <a:endParaRPr lang="en-AU" dirty="0">
              <a:solidFill>
                <a:schemeClr val="bg1"/>
              </a:solidFill>
              <a:latin typeface="ArialMT"/>
              <a:ea typeface="FangSong" panose="02010609060101010101" pitchFamily="49" charset="-122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保羅的提醒</a:t>
            </a: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dirty="0">
              <a:solidFill>
                <a:srgbClr val="FFFF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407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2BFF7-D507-4CB5-B3B4-29FF4B90C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38946">
            <a:off x="9084458" y="1448113"/>
            <a:ext cx="2976591" cy="22470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99495"/>
            <a:ext cx="10878105" cy="5782453"/>
          </a:xfrm>
        </p:spPr>
        <p:txBody>
          <a:bodyPr/>
          <a:lstStyle/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敵人是誰？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「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你們的爭戰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，就與你們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在我身上從前所看見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現在所聽見的一樣。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AU" altLang="zh-TW" sz="2800" b="0" i="0" dirty="0"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altLang="zh-TW" sz="2800" b="0" i="0" dirty="0">
                <a:solidFill>
                  <a:srgbClr val="FFFF00"/>
                </a:solidFill>
                <a:effectLst/>
                <a:ea typeface="DFKai-SB" panose="03000509000000000000" pitchFamily="65" charset="-120"/>
              </a:rPr>
              <a:t>30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AU" altLang="zh-TW" sz="2800" b="0" i="0" dirty="0">
                <a:solidFill>
                  <a:srgbClr val="FFFF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東西方教會領袖性失德事件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澳洲教會與「生於憂患，死於安樂」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這是</a:t>
            </a:r>
            <a:r>
              <a:rPr lang="zh-TW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證明</a:t>
            </a:r>
            <a:r>
              <a:rPr lang="zh-TW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他們沉淪，你們得救。</a:t>
            </a:r>
            <a:r>
              <a:rPr 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AU" alt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AU" altLang="zh-TW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節下</a:t>
            </a:r>
            <a:r>
              <a:rPr lang="en-AU" altLang="zh-TW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兆頭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AU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4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8A9F6-D8C6-45C8-A33B-2A27AC0EF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178768">
            <a:off x="8073149" y="4297384"/>
            <a:ext cx="3530832" cy="23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99495"/>
            <a:ext cx="10878105" cy="57824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澳洲教會與「生於憂患，死於安樂」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lvl="1" indent="0">
              <a:buNone/>
            </a:pPr>
            <a:endParaRPr lang="en-AU" altLang="zh-TW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sz="280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這是</a:t>
            </a:r>
            <a:r>
              <a:rPr lang="zh-TW" sz="280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證明</a:t>
            </a:r>
            <a:r>
              <a:rPr lang="zh-TW" sz="280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他們沉淪，你們得救</a:t>
            </a:r>
            <a:r>
              <a:rPr lang="zh-TW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r>
              <a:rPr lang="en-AU" altLang="zh-TW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AU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節下</a:t>
            </a:r>
            <a:r>
              <a:rPr lang="en-AU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AU" altLang="zh-TW" sz="2800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證明</a:t>
            </a:r>
            <a:r>
              <a:rPr lang="en-AU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兆頭</a:t>
            </a:r>
            <a:endParaRPr lang="en-AU" altLang="zh-TW" sz="2800" dirty="0">
              <a:solidFill>
                <a:srgbClr val="FFC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AU" altLang="zh-TW" sz="2800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highlight>
                  <a:srgbClr val="800080"/>
                </a:highligh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→他們沉淪，你們得救</a:t>
            </a:r>
            <a:endParaRPr lang="en-AU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80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0FCA-B607-4992-B576-1A1BF9BC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13270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+mn-lt"/>
                <a:ea typeface="DFKai-SB" panose="03000509000000000000" pitchFamily="65" charset="-120"/>
              </a:rPr>
              <a:t>2</a:t>
            </a:r>
            <a:r>
              <a:rPr lang="en-AU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 </a:t>
            </a:r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甘願受苦</a:t>
            </a: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833"/>
            <a:ext cx="10515600" cy="4843115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為基督的緣故受苦</a:t>
            </a:r>
            <a:endParaRPr lang="en-AU" altLang="zh-TW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因為你們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蒙恩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，不但得以信服基督，並要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為他受苦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。」（</a:t>
            </a:r>
            <a:r>
              <a:rPr lang="en-AU" altLang="zh-TW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29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因為上帝為了基督的緣故賜恩</a:t>
            </a:r>
            <a:r>
              <a:rPr lang="zh-TW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給</a:t>
            </a:r>
            <a:r>
              <a:rPr lang="zh-TW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你們，使你們不單是信基督，也是要為祂受苦。</a:t>
            </a:r>
            <a:r>
              <a:rPr 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AU" alt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另一繙譯</a:t>
            </a:r>
            <a:r>
              <a:rPr lang="en-AU" alt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約旦官員的想法</a:t>
            </a:r>
            <a:endParaRPr lang="en-AU" altLang="zh-TW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6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7F22C-D525-421C-923E-1AC5AC322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278861">
            <a:off x="5722192" y="3885835"/>
            <a:ext cx="3971483" cy="2548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16EAB-45DB-40D7-B64C-118AB21FAB2E}"/>
              </a:ext>
            </a:extLst>
          </p:cNvPr>
          <p:cNvSpPr txBox="1"/>
          <p:nvPr/>
        </p:nvSpPr>
        <p:spPr>
          <a:xfrm rot="21278861">
            <a:off x="6107836" y="6490643"/>
            <a:ext cx="35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www.flickr.com/photos/nat507/8500954983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/3.0/"/>
              </a:rPr>
              <a:t>CC BY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209258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94805"/>
            <a:ext cx="10515600" cy="5587144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為基督的緣故受苦</a:t>
            </a:r>
            <a:endParaRPr lang="en-AU" altLang="zh-TW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因為你們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蒙恩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，不但得以信服基督，並要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為他受苦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。」（</a:t>
            </a:r>
            <a:r>
              <a:rPr lang="en-AU" altLang="zh-TW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29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因為上帝為了基督的緣故賜恩</a:t>
            </a:r>
            <a:r>
              <a:rPr lang="zh-TW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給</a:t>
            </a:r>
            <a:r>
              <a:rPr lang="zh-TW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你們，使你們不單是信基督，也是要為祂受苦。</a:t>
            </a:r>
            <a:r>
              <a:rPr 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AU" alt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另一繙譯</a:t>
            </a:r>
            <a:r>
              <a:rPr lang="en-AU" altLang="zh-TW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約旦官員的思想</a:t>
            </a:r>
            <a:endParaRPr lang="en-AU" altLang="zh-TW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dirty="0">
              <a:solidFill>
                <a:schemeClr val="bg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90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84125-2687-4CFF-8624-8B3DA7F61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27792">
            <a:off x="8427764" y="2738176"/>
            <a:ext cx="3386936" cy="2256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62B5C-979F-4E38-8DBF-513F803C4471}"/>
              </a:ext>
            </a:extLst>
          </p:cNvPr>
          <p:cNvSpPr txBox="1"/>
          <p:nvPr/>
        </p:nvSpPr>
        <p:spPr>
          <a:xfrm rot="527792">
            <a:off x="9179511" y="5248561"/>
            <a:ext cx="263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globalvoices.org/2018/02/09/fbi-investigation-helps-uncover-latest-bribery-scandal-in-greece/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/3.0/"/>
              </a:rPr>
              <a:t>CC BY</a:t>
            </a:r>
            <a:endParaRPr lang="en-AU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94804"/>
            <a:ext cx="10515600" cy="591252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受苦的實例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lvl="1" indent="0">
              <a:buNone/>
            </a:pPr>
            <a:endParaRPr lang="en-AU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800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「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你們的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爭戰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，就與你們在我身上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從前所看見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、</a:t>
            </a:r>
            <a:r>
              <a:rPr lang="zh-TW" altLang="en-US" sz="2800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現在所聽見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的一樣。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」</a:t>
            </a:r>
            <a:r>
              <a:rPr lang="en-AU" altLang="zh-TW" sz="2800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(30</a:t>
            </a:r>
            <a:r>
              <a:rPr lang="zh-TW" altLang="en-US" sz="2800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節</a:t>
            </a:r>
            <a:r>
              <a:rPr lang="en-AU" altLang="zh-TW" sz="2800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)</a:t>
            </a:r>
          </a:p>
          <a:p>
            <a:r>
              <a:rPr lang="zh-TW" altLang="en-US" sz="3200" dirty="0">
                <a:solidFill>
                  <a:schemeClr val="bg1"/>
                </a:solidFill>
                <a:ea typeface="DFKai-SB" panose="03000509000000000000" pitchFamily="65" charset="-120"/>
              </a:rPr>
              <a:t>兩個實例</a:t>
            </a:r>
            <a:endParaRPr lang="en-AU" altLang="zh-TW" sz="32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從前所看見</a:t>
            </a:r>
            <a:endParaRPr lang="en-AU" altLang="zh-TW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AU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現在所聽見</a:t>
            </a:r>
            <a:endParaRPr lang="en-AU" altLang="zh-TW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AU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a typeface="DFKai-SB" panose="03000509000000000000" pitchFamily="65" charset="-120"/>
              </a:rPr>
              <a:t>深圳基督徒商人所面對的考驗</a:t>
            </a:r>
            <a:r>
              <a:rPr lang="en-US" altLang="zh-TW" sz="3200" dirty="0">
                <a:solidFill>
                  <a:schemeClr val="bg1"/>
                </a:solidFill>
                <a:ea typeface="DFKai-SB" panose="03000509000000000000" pitchFamily="65" charset="-120"/>
              </a:rPr>
              <a:t>—</a:t>
            </a:r>
            <a:r>
              <a:rPr lang="zh-TW" altLang="en-US" sz="3200" dirty="0">
                <a:solidFill>
                  <a:schemeClr val="bg1"/>
                </a:solidFill>
                <a:ea typeface="DFKai-SB" panose="03000509000000000000" pitchFamily="65" charset="-120"/>
              </a:rPr>
              <a:t>行賄貪污文化</a:t>
            </a:r>
            <a:endParaRPr lang="en-AU" altLang="zh-TW" sz="32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altLang="zh-TW" sz="32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a typeface="DFKai-SB" panose="03000509000000000000" pitchFamily="65" charset="-120"/>
              </a:rPr>
              <a:t>澳洲信徒有甚麼考驗？</a:t>
            </a:r>
            <a:endParaRPr lang="en-AU" sz="3200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7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0FCA-B607-4992-B576-1A1BF9BC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13270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+mn-lt"/>
                <a:ea typeface="DFKai-SB" panose="03000509000000000000" pitchFamily="65" charset="-120"/>
              </a:rPr>
              <a:t>3</a:t>
            </a:r>
            <a:r>
              <a:rPr lang="en-AU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 </a:t>
            </a:r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為福音齊心努力</a:t>
            </a: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7A12-4841-4E30-9B5A-44A06C08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833"/>
            <a:ext cx="10515600" cy="484311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兩個方案</a:t>
            </a:r>
            <a:endParaRPr lang="en-AU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AU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只要你們行事為人與基督的福音相稱，叫我或來見你們，或不在你們那裏，可以聽見你們的景況，知道你們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同有一個心志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b="0" i="0" dirty="0">
                <a:solidFill>
                  <a:srgbClr val="FFFF00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站立得穩，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為所信的福音齊心努力。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AU" altLang="zh-TW" b="0" i="0" dirty="0">
                <a:solidFill>
                  <a:schemeClr val="bg1"/>
                </a:solidFill>
                <a:effectLst/>
                <a:ea typeface="DFKai-SB" panose="03000509000000000000" pitchFamily="65" charset="-120"/>
              </a:rPr>
              <a:t>27</a:t>
            </a:r>
            <a:r>
              <a:rPr lang="zh-TW" altLang="en-US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節</a:t>
            </a:r>
            <a:r>
              <a:rPr lang="en-AU" altLang="zh-TW" b="0" i="0" dirty="0">
                <a:solidFill>
                  <a:schemeClr val="bg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同有一個心志，站立得穩</a:t>
            </a:r>
            <a:endParaRPr lang="en-AU" altLang="zh-TW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AU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一同站穩，永不後退</a:t>
            </a:r>
            <a:endParaRPr lang="en-AU" sz="2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E4FC23-0222-4B92-95FA-2AACC419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1086-E7E0-4BF4-AC84-9DC006059B6C}" type="slidenum">
              <a:rPr lang="en-AU" smtClean="0"/>
              <a:t>9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64F08-D6FB-4FFE-AAC2-A641EA45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0189" y="3773010"/>
            <a:ext cx="5418204" cy="3084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FB21FA-8BC1-4E5C-A070-787DB76D2731}"/>
              </a:ext>
            </a:extLst>
          </p:cNvPr>
          <p:cNvSpPr txBox="1"/>
          <p:nvPr/>
        </p:nvSpPr>
        <p:spPr>
          <a:xfrm>
            <a:off x="9055223" y="6984994"/>
            <a:ext cx="3063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://folblogg.blogspot.com/p/21-direccion-y-liderazgo.html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nc-sa/3.0/"/>
              </a:rPr>
              <a:t>CC BY-SA-NC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233489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891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ArialMT</vt:lpstr>
      <vt:lpstr>DFKai-SB</vt:lpstr>
      <vt:lpstr>FangSong</vt:lpstr>
      <vt:lpstr>TW-MOE-Li</vt:lpstr>
      <vt:lpstr>Arial</vt:lpstr>
      <vt:lpstr>Calibri</vt:lpstr>
      <vt:lpstr>Calibri Light</vt:lpstr>
      <vt:lpstr>Times New Roman</vt:lpstr>
      <vt:lpstr>Wingdings</vt:lpstr>
      <vt:lpstr>Office Theme</vt:lpstr>
      <vt:lpstr>齊心努力 腓一27-30</vt:lpstr>
      <vt:lpstr>引言</vt:lpstr>
      <vt:lpstr>1. 不怕驚嚇</vt:lpstr>
      <vt:lpstr>PowerPoint Presentation</vt:lpstr>
      <vt:lpstr>PowerPoint Presentation</vt:lpstr>
      <vt:lpstr>2. 甘願受苦</vt:lpstr>
      <vt:lpstr>PowerPoint Presentation</vt:lpstr>
      <vt:lpstr>PowerPoint Presentation</vt:lpstr>
      <vt:lpstr>3. 為福音齊心努力</vt:lpstr>
      <vt:lpstr>PowerPoint Presentation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齊心努力 腓一27-30</dc:title>
  <dc:creator>Tony Wong</dc:creator>
  <cp:lastModifiedBy>Maggie Chu</cp:lastModifiedBy>
  <cp:revision>8</cp:revision>
  <dcterms:created xsi:type="dcterms:W3CDTF">2022-04-20T06:01:22Z</dcterms:created>
  <dcterms:modified xsi:type="dcterms:W3CDTF">2022-05-05T04:29:18Z</dcterms:modified>
</cp:coreProperties>
</file>